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71" r:id="rId3"/>
    <p:sldId id="261" r:id="rId4"/>
    <p:sldId id="273" r:id="rId5"/>
    <p:sldId id="263" r:id="rId6"/>
    <p:sldId id="272" r:id="rId7"/>
    <p:sldId id="264" r:id="rId8"/>
    <p:sldId id="265" r:id="rId9"/>
    <p:sldId id="279" r:id="rId10"/>
    <p:sldId id="266" r:id="rId11"/>
    <p:sldId id="274" r:id="rId12"/>
    <p:sldId id="277" r:id="rId13"/>
    <p:sldId id="268" r:id="rId14"/>
    <p:sldId id="267" r:id="rId15"/>
    <p:sldId id="260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FF9900"/>
  </p:clrMru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Стиль из темы 1 - акцент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Стиль из темы 1 - акцент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Стиль из темы 2 - акцент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928" autoAdjust="0"/>
  </p:normalViewPr>
  <p:slideViewPr>
    <p:cSldViewPr>
      <p:cViewPr varScale="1">
        <p:scale>
          <a:sx n="58" d="100"/>
          <a:sy n="58" d="100"/>
        </p:scale>
        <p:origin x="-1716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432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1\Desktop\&#1055;&#1053;_2019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1\Desktop\&#1055;&#1053;_2019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1\Desktop\&#1055;&#1053;_2019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1\Desktop\&#1055;&#1053;_2019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ru-RU" sz="1600" baseline="0" dirty="0" smtClean="0"/>
              <a:t>Доля блюд и напитков </a:t>
            </a:r>
            <a:r>
              <a:rPr lang="ru-RU" sz="1600" b="1" i="0" baseline="0" dirty="0" smtClean="0"/>
              <a:t>по ресторанам</a:t>
            </a:r>
            <a:r>
              <a:rPr lang="ru-RU" sz="1600" baseline="0" dirty="0" smtClean="0"/>
              <a:t> </a:t>
            </a:r>
          </a:p>
        </c:rich>
      </c:tx>
      <c:layout>
        <c:manualLayout>
          <c:xMode val="edge"/>
          <c:yMode val="edge"/>
          <c:x val="4.0780854154600199E-2"/>
          <c:y val="3.9187868014665048E-2"/>
        </c:manualLayout>
      </c:layout>
    </c:title>
    <c:plotArea>
      <c:layout>
        <c:manualLayout>
          <c:layoutTarget val="inner"/>
          <c:xMode val="edge"/>
          <c:yMode val="edge"/>
          <c:x val="1.6916620026085589E-2"/>
          <c:y val="0.16005804910565491"/>
          <c:w val="0.46236629907466026"/>
          <c:h val="0.63806549272303104"/>
        </c:manualLayout>
      </c:layout>
      <c:pie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400" b="1" i="0" baseline="0">
                    <a:solidFill>
                      <a:schemeClr val="bg1"/>
                    </a:solidFill>
                  </a:defRPr>
                </a:pPr>
                <a:endParaRPr lang="ru-RU"/>
              </a:p>
            </c:txPr>
            <c:dLblPos val="ctr"/>
            <c:showVal val="1"/>
            <c:showLeaderLines val="1"/>
          </c:dLbls>
          <c:cat>
            <c:strRef>
              <c:f>'4.11-10.11'!$F$148:$F$151</c:f>
              <c:strCache>
                <c:ptCount val="4"/>
                <c:pt idx="0">
                  <c:v>McD, блюда </c:v>
                </c:pt>
                <c:pt idx="1">
                  <c:v>McD, напитки </c:v>
                </c:pt>
                <c:pt idx="2">
                  <c:v>SB, блюда </c:v>
                </c:pt>
                <c:pt idx="3">
                  <c:v>SB, напитки </c:v>
                </c:pt>
              </c:strCache>
            </c:strRef>
          </c:cat>
          <c:val>
            <c:numRef>
              <c:f>'4.11-10.11'!$G$148:$G$151</c:f>
              <c:numCache>
                <c:formatCode>General</c:formatCode>
                <c:ptCount val="4"/>
                <c:pt idx="0">
                  <c:v>63</c:v>
                </c:pt>
                <c:pt idx="1">
                  <c:v>138</c:v>
                </c:pt>
                <c:pt idx="2">
                  <c:v>136</c:v>
                </c:pt>
                <c:pt idx="3">
                  <c:v>81</c:v>
                </c:pt>
              </c:numCache>
            </c:numRef>
          </c:val>
        </c:ser>
        <c:dLbls>
          <c:showVal val="1"/>
        </c:dLbls>
        <c:firstSliceAng val="0"/>
      </c:pieChart>
    </c:plotArea>
    <c:legend>
      <c:legendPos val="r"/>
      <c:layout>
        <c:manualLayout>
          <c:xMode val="edge"/>
          <c:yMode val="edge"/>
          <c:x val="0.45463409149533929"/>
          <c:y val="0.33609071214309533"/>
          <c:w val="0.33074039110015502"/>
          <c:h val="0.31822547494722825"/>
        </c:manualLayout>
      </c:layout>
      <c:txPr>
        <a:bodyPr/>
        <a:lstStyle/>
        <a:p>
          <a:pPr>
            <a:defRPr sz="1600" baseline="0"/>
          </a:pPr>
          <a:endParaRPr lang="ru-RU"/>
        </a:p>
      </c:txPr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title>
      <c:tx>
        <c:rich>
          <a:bodyPr/>
          <a:lstStyle/>
          <a:p>
            <a:pPr>
              <a:defRPr sz="2400" baseline="0"/>
            </a:pPr>
            <a:r>
              <a:rPr lang="ru-RU" sz="2400" b="1" i="0" u="none" strike="noStrike" baseline="0" dirty="0"/>
              <a:t>“Жесткая норма” </a:t>
            </a:r>
            <a:endParaRPr lang="ru-RU" sz="2400" baseline="0" dirty="0"/>
          </a:p>
        </c:rich>
      </c:tx>
      <c:layout>
        <c:manualLayout>
          <c:xMode val="edge"/>
          <c:yMode val="edge"/>
          <c:x val="9.7951443569553875E-2"/>
          <c:y val="4.5685686265643198E-2"/>
        </c:manualLayout>
      </c:layout>
      <c:overlay val="1"/>
    </c:title>
    <c:plotArea>
      <c:layout>
        <c:manualLayout>
          <c:layoutTarget val="inner"/>
          <c:xMode val="edge"/>
          <c:yMode val="edge"/>
          <c:x val="4.7326990376203061E-2"/>
          <c:y val="0.16030793916818345"/>
          <c:w val="0.6166666666666667"/>
          <c:h val="0.49801739828391212"/>
        </c:manualLayout>
      </c:layout>
      <c:pie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200" b="1" i="0" baseline="0">
                    <a:solidFill>
                      <a:schemeClr val="bg1"/>
                    </a:solidFill>
                  </a:defRPr>
                </a:pPr>
                <a:endParaRPr lang="ru-RU"/>
              </a:p>
            </c:txPr>
            <c:dLblPos val="ctr"/>
            <c:showVal val="1"/>
            <c:showLeaderLines val="1"/>
          </c:dLbls>
          <c:cat>
            <c:strRef>
              <c:f>'4.11-10.11'!$C$138:$C$144</c:f>
              <c:strCache>
                <c:ptCount val="7"/>
                <c:pt idx="0">
                  <c:v>McD_breakfast</c:v>
                </c:pt>
                <c:pt idx="1">
                  <c:v>McD_dinner</c:v>
                </c:pt>
                <c:pt idx="2">
                  <c:v>McD_light_breakfast</c:v>
                </c:pt>
                <c:pt idx="3">
                  <c:v>McD_light_dinner</c:v>
                </c:pt>
                <c:pt idx="4">
                  <c:v>McD_snack</c:v>
                </c:pt>
                <c:pt idx="5">
                  <c:v>SB_breakfast</c:v>
                </c:pt>
                <c:pt idx="6">
                  <c:v>SB_dinner</c:v>
                </c:pt>
              </c:strCache>
            </c:strRef>
          </c:cat>
          <c:val>
            <c:numRef>
              <c:f>'4.11-10.11'!$D$138:$D$144</c:f>
              <c:numCache>
                <c:formatCode>General</c:formatCode>
                <c:ptCount val="7"/>
                <c:pt idx="0">
                  <c:v>1</c:v>
                </c:pt>
                <c:pt idx="1">
                  <c:v>217</c:v>
                </c:pt>
                <c:pt idx="2">
                  <c:v>6</c:v>
                </c:pt>
                <c:pt idx="3">
                  <c:v>62</c:v>
                </c:pt>
                <c:pt idx="4">
                  <c:v>12</c:v>
                </c:pt>
                <c:pt idx="5">
                  <c:v>27</c:v>
                </c:pt>
                <c:pt idx="6">
                  <c:v>196</c:v>
                </c:pt>
              </c:numCache>
            </c:numRef>
          </c:val>
        </c:ser>
        <c:dLbls>
          <c:showVal val="1"/>
        </c:dLbls>
        <c:firstSliceAng val="0"/>
      </c:pieChart>
    </c:plotArea>
    <c:legend>
      <c:legendPos val="r"/>
      <c:layout>
        <c:manualLayout>
          <c:xMode val="edge"/>
          <c:yMode val="edge"/>
          <c:x val="5.2987532808398984E-2"/>
          <c:y val="0.66940840606170282"/>
          <c:w val="0.7136791338582682"/>
          <c:h val="0.31599233949828731"/>
        </c:manualLayout>
      </c:layout>
      <c:txPr>
        <a:bodyPr/>
        <a:lstStyle/>
        <a:p>
          <a:pPr>
            <a:defRPr sz="1600" baseline="0"/>
          </a:pPr>
          <a:endParaRPr lang="ru-RU"/>
        </a:p>
      </c:txPr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title>
      <c:tx>
        <c:rich>
          <a:bodyPr/>
          <a:lstStyle/>
          <a:p>
            <a:pPr>
              <a:defRPr sz="2400" baseline="0"/>
            </a:pPr>
            <a:r>
              <a:rPr lang="ru-RU" sz="2400" b="1" i="0" u="none" strike="noStrike" baseline="0" dirty="0"/>
              <a:t>“Мягкая норма” </a:t>
            </a:r>
            <a:endParaRPr lang="ru-RU" sz="2400" baseline="0" dirty="0"/>
          </a:p>
        </c:rich>
      </c:tx>
      <c:layout>
        <c:manualLayout>
          <c:xMode val="edge"/>
          <c:yMode val="edge"/>
          <c:x val="9.7951443569553862E-2"/>
          <c:y val="5.6518922696163272E-2"/>
        </c:manualLayout>
      </c:layout>
      <c:overlay val="1"/>
    </c:title>
    <c:plotArea>
      <c:layout>
        <c:manualLayout>
          <c:layoutTarget val="inner"/>
          <c:xMode val="edge"/>
          <c:yMode val="edge"/>
          <c:x val="4.7326990376203137E-2"/>
          <c:y val="0.16030793916818342"/>
          <c:w val="0.6166666666666667"/>
          <c:h val="0.4980173982839125"/>
        </c:manualLayout>
      </c:layout>
      <c:pie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200" b="1" i="0" baseline="0">
                    <a:solidFill>
                      <a:schemeClr val="bg1"/>
                    </a:solidFill>
                  </a:defRPr>
                </a:pPr>
                <a:endParaRPr lang="ru-RU"/>
              </a:p>
            </c:txPr>
            <c:dLblPos val="ctr"/>
            <c:showVal val="1"/>
            <c:showLeaderLines val="1"/>
          </c:dLbls>
          <c:cat>
            <c:strRef>
              <c:f>'4.11-10.11'!$F$138:$F$146</c:f>
              <c:strCache>
                <c:ptCount val="7"/>
                <c:pt idx="0">
                  <c:v>McD_breakfast</c:v>
                </c:pt>
                <c:pt idx="1">
                  <c:v>McD_dinner</c:v>
                </c:pt>
                <c:pt idx="2">
                  <c:v>McD_light_breakfast </c:v>
                </c:pt>
                <c:pt idx="3">
                  <c:v>McD_light_dinner</c:v>
                </c:pt>
                <c:pt idx="4">
                  <c:v>McD_snack</c:v>
                </c:pt>
                <c:pt idx="5">
                  <c:v>SB_breakfast</c:v>
                </c:pt>
                <c:pt idx="6">
                  <c:v>SB_dinner</c:v>
                </c:pt>
              </c:strCache>
            </c:strRef>
          </c:cat>
          <c:val>
            <c:numRef>
              <c:f>'4.11-10.11'!$G$138:$G$146</c:f>
              <c:numCache>
                <c:formatCode>General</c:formatCode>
                <c:ptCount val="9"/>
                <c:pt idx="0">
                  <c:v>11</c:v>
                </c:pt>
                <c:pt idx="1">
                  <c:v>1508</c:v>
                </c:pt>
                <c:pt idx="2">
                  <c:v>39</c:v>
                </c:pt>
                <c:pt idx="3">
                  <c:v>973</c:v>
                </c:pt>
                <c:pt idx="4">
                  <c:v>71</c:v>
                </c:pt>
                <c:pt idx="5">
                  <c:v>515</c:v>
                </c:pt>
                <c:pt idx="6">
                  <c:v>2410</c:v>
                </c:pt>
              </c:numCache>
            </c:numRef>
          </c:val>
        </c:ser>
        <c:dLbls>
          <c:showVal val="1"/>
        </c:dLbls>
        <c:firstSliceAng val="0"/>
      </c:pieChart>
    </c:plotArea>
    <c:legend>
      <c:legendPos val="r"/>
      <c:layout>
        <c:manualLayout>
          <c:xMode val="edge"/>
          <c:yMode val="edge"/>
          <c:x val="5.2987532808399032E-2"/>
          <c:y val="0.66940840606170371"/>
          <c:w val="0.71367913385826864"/>
          <c:h val="0.29375836701464619"/>
        </c:manualLayout>
      </c:layout>
      <c:txPr>
        <a:bodyPr/>
        <a:lstStyle/>
        <a:p>
          <a:pPr>
            <a:defRPr sz="1600" baseline="0"/>
          </a:pPr>
          <a:endParaRPr lang="ru-RU"/>
        </a:p>
      </c:txPr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title>
      <c:tx>
        <c:rich>
          <a:bodyPr/>
          <a:lstStyle/>
          <a:p>
            <a:pPr>
              <a:defRPr sz="2400" baseline="0"/>
            </a:pPr>
            <a:r>
              <a:rPr lang="ru-RU" sz="2400" b="1" i="0" u="none" strike="noStrike" baseline="0"/>
              <a:t>“Спортивный день”</a:t>
            </a:r>
            <a:endParaRPr lang="ru-RU" sz="2400" baseline="0"/>
          </a:p>
        </c:rich>
      </c:tx>
      <c:layout>
        <c:manualLayout>
          <c:xMode val="edge"/>
          <c:yMode val="edge"/>
          <c:x val="5.6284776902887149E-2"/>
          <c:y val="4.5685686265643191E-2"/>
        </c:manualLayout>
      </c:layout>
      <c:overlay val="1"/>
    </c:title>
    <c:plotArea>
      <c:layout>
        <c:manualLayout>
          <c:layoutTarget val="inner"/>
          <c:xMode val="edge"/>
          <c:yMode val="edge"/>
          <c:x val="4.7326990376203158E-2"/>
          <c:y val="0.16030793916818342"/>
          <c:w val="0.6166666666666667"/>
          <c:h val="0.49801739828391262"/>
        </c:manualLayout>
      </c:layout>
      <c:pieChart>
        <c:varyColors val="1"/>
        <c:ser>
          <c:idx val="0"/>
          <c:order val="0"/>
          <c:dPt>
            <c:idx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Lbls>
            <c:txPr>
              <a:bodyPr/>
              <a:lstStyle/>
              <a:p>
                <a:pPr>
                  <a:defRPr sz="1200" b="1" i="0" baseline="0">
                    <a:solidFill>
                      <a:schemeClr val="bg1"/>
                    </a:solidFill>
                  </a:defRPr>
                </a:pPr>
                <a:endParaRPr lang="ru-RU"/>
              </a:p>
            </c:txPr>
            <c:dLblPos val="ctr"/>
            <c:showVal val="1"/>
            <c:showLeaderLines val="1"/>
          </c:dLbls>
          <c:cat>
            <c:strRef>
              <c:f>'4.11-10.11'!$I$138:$I$140</c:f>
              <c:strCache>
                <c:ptCount val="3"/>
                <c:pt idx="0">
                  <c:v>McD_dinner</c:v>
                </c:pt>
                <c:pt idx="1">
                  <c:v>McD_light_dinner</c:v>
                </c:pt>
                <c:pt idx="2">
                  <c:v>SB_dinner</c:v>
                </c:pt>
              </c:strCache>
            </c:strRef>
          </c:cat>
          <c:val>
            <c:numRef>
              <c:f>'4.11-10.11'!$J$138:$J$140</c:f>
              <c:numCache>
                <c:formatCode>General</c:formatCode>
                <c:ptCount val="3"/>
                <c:pt idx="0">
                  <c:v>595</c:v>
                </c:pt>
                <c:pt idx="1">
                  <c:v>371</c:v>
                </c:pt>
                <c:pt idx="2">
                  <c:v>32</c:v>
                </c:pt>
              </c:numCache>
            </c:numRef>
          </c:val>
        </c:ser>
        <c:dLbls>
          <c:showVal val="1"/>
        </c:dLbls>
        <c:firstSliceAng val="0"/>
      </c:pieChart>
    </c:plotArea>
    <c:legend>
      <c:legendPos val="r"/>
      <c:layout>
        <c:manualLayout>
          <c:xMode val="edge"/>
          <c:yMode val="edge"/>
          <c:x val="5.2987532808399032E-2"/>
          <c:y val="0.66940840606170393"/>
          <c:w val="0.71367913385826864"/>
          <c:h val="0.16120314813977421"/>
        </c:manualLayout>
      </c:layout>
      <c:txPr>
        <a:bodyPr/>
        <a:lstStyle/>
        <a:p>
          <a:pPr>
            <a:defRPr sz="1600" baseline="0"/>
          </a:pPr>
          <a:endParaRPr lang="ru-RU"/>
        </a:p>
      </c:txPr>
    </c:legend>
    <c:plotVisOnly val="1"/>
  </c:chart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33991-359A-4EA0-8A2B-F6EF5A6901EA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42B4B1-F72C-4DCF-83B5-4C487D5BC5A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2ee9f5862_2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Коллеги, </a:t>
            </a:r>
            <a:r>
              <a:rPr lang="ru-RU" dirty="0" smtClean="0"/>
              <a:t>добрый</a:t>
            </a:r>
            <a:r>
              <a:rPr lang="ru-RU" baseline="0" dirty="0" smtClean="0"/>
              <a:t> </a:t>
            </a:r>
            <a:r>
              <a:rPr lang="ru-RU" baseline="0" dirty="0" smtClean="0"/>
              <a:t>день! Представим отчет о том, что у нас получилось по аналитическому кейсу</a:t>
            </a:r>
            <a:r>
              <a:rPr lang="en-US" baseline="0" dirty="0" smtClean="0"/>
              <a:t> </a:t>
            </a:r>
            <a:r>
              <a:rPr lang="ru-RU" baseline="0" dirty="0" smtClean="0"/>
              <a:t>с ресторанами, который предлагался на </a:t>
            </a:r>
            <a:r>
              <a:rPr lang="en-US" baseline="0" dirty="0" smtClean="0"/>
              <a:t>Skill Factory</a:t>
            </a:r>
            <a:r>
              <a:rPr lang="ru-RU" baseline="0" dirty="0" smtClean="0"/>
              <a:t> в начале сентября. Кратко напомню, предлагалось принять обоснованное решение о том, какой ресторан быстрого питания лучше для детского питания – </a:t>
            </a:r>
            <a:r>
              <a:rPr lang="en-US" baseline="0" dirty="0" err="1" smtClean="0"/>
              <a:t>McD</a:t>
            </a:r>
            <a:r>
              <a:rPr lang="en-US" baseline="0" dirty="0" smtClean="0"/>
              <a:t> </a:t>
            </a:r>
            <a:r>
              <a:rPr lang="ru-RU" baseline="0" dirty="0" smtClean="0"/>
              <a:t>или </a:t>
            </a:r>
            <a:r>
              <a:rPr lang="en-US" baseline="0" dirty="0" smtClean="0"/>
              <a:t>SB?</a:t>
            </a:r>
            <a:r>
              <a:rPr lang="ru-RU" baseline="0" dirty="0" smtClean="0"/>
              <a:t> Условным заказчиком анализа выступал детский развивающий центр «</a:t>
            </a:r>
            <a:r>
              <a:rPr lang="ru-RU" baseline="0" dirty="0" err="1" smtClean="0"/>
              <a:t>Мегамозг</a:t>
            </a:r>
            <a:r>
              <a:rPr lang="ru-RU" baseline="0" dirty="0" smtClean="0"/>
              <a:t>».</a:t>
            </a:r>
            <a:endParaRPr dirty="0"/>
          </a:p>
        </p:txBody>
      </p:sp>
      <p:sp>
        <p:nvSpPr>
          <p:cNvPr id="137" name="Google Shape;137;g62ee9f5862_2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ru-RU" dirty="0" smtClean="0"/>
              <a:t>Тут</a:t>
            </a:r>
            <a:r>
              <a:rPr lang="ru-RU" baseline="0" dirty="0" smtClean="0"/>
              <a:t> мы представляем р</a:t>
            </a:r>
            <a:r>
              <a:rPr lang="ru-RU" dirty="0" smtClean="0"/>
              <a:t>езультаты</a:t>
            </a:r>
            <a:r>
              <a:rPr lang="ru-RU" baseline="0" dirty="0" smtClean="0"/>
              <a:t> в обобщенном виде по трем сценариям. Сразу скажу, что бездушный алгоритм определяет полезные и разнообразные </a:t>
            </a:r>
            <a:r>
              <a:rPr lang="ru-RU" baseline="0" dirty="0" err="1" smtClean="0"/>
              <a:t>комбо-меню</a:t>
            </a:r>
            <a:r>
              <a:rPr lang="ru-RU" baseline="0" dirty="0" smtClean="0"/>
              <a:t> конечно хуже, чем заботливый педагог или любящий родитель, однако он сильно упрощает задачу двум последним: из 360К всевозможных и частично-осмысленных (без заведомого абсурда вроде трех одинаковых напитков, например), алгоритм выделяет в среднем около 1% (от 500 до нескольких тысяч) лучших </a:t>
            </a:r>
            <a:r>
              <a:rPr lang="ru-RU" baseline="0" dirty="0" smtClean="0"/>
              <a:t>комбинаций по </a:t>
            </a:r>
            <a:r>
              <a:rPr lang="ru-RU" baseline="0" dirty="0" smtClean="0"/>
              <a:t>отношению к заданным критериям. А критерии можно задавать любые, более того, не обязательно ограничиваться только </a:t>
            </a:r>
            <a:r>
              <a:rPr lang="en-US" b="1" baseline="0" dirty="0" smtClean="0"/>
              <a:t>MEAN</a:t>
            </a:r>
            <a:r>
              <a:rPr lang="en-US" baseline="0" dirty="0" smtClean="0"/>
              <a:t> </a:t>
            </a:r>
            <a:r>
              <a:rPr lang="ru-RU" baseline="0" dirty="0" smtClean="0"/>
              <a:t>и</a:t>
            </a:r>
            <a:r>
              <a:rPr lang="en-US" baseline="0" dirty="0" smtClean="0"/>
              <a:t> </a:t>
            </a:r>
            <a:r>
              <a:rPr lang="en-US" b="1" baseline="0" dirty="0" smtClean="0"/>
              <a:t>STDEV</a:t>
            </a:r>
            <a:r>
              <a:rPr lang="en-US" baseline="0" dirty="0" smtClean="0"/>
              <a:t>: </a:t>
            </a:r>
            <a:r>
              <a:rPr lang="ru-RU" baseline="0" dirty="0" smtClean="0"/>
              <a:t>в усиленном меню для спортивных дней, мы, например, используем дополнительный критерий по </a:t>
            </a:r>
            <a:r>
              <a:rPr lang="ru-RU" b="1" baseline="0" dirty="0" smtClean="0"/>
              <a:t>Калорийности</a:t>
            </a:r>
            <a:r>
              <a:rPr lang="ru-RU" baseline="0" dirty="0" smtClean="0"/>
              <a:t>, требуя некого увеличенного минимума этого показателя.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Те же самые результаты в виде диаграмм. Если быть точными,</a:t>
            </a:r>
            <a:r>
              <a:rPr lang="ru-RU" baseline="0" dirty="0" smtClean="0"/>
              <a:t> то в варианте «жесткой нормы» из </a:t>
            </a:r>
            <a:r>
              <a:rPr lang="en-US" baseline="0" dirty="0" smtClean="0"/>
              <a:t>&gt;360</a:t>
            </a:r>
            <a:r>
              <a:rPr lang="ru-RU" baseline="0" dirty="0" smtClean="0"/>
              <a:t>К комбинаций был выделен лишь 571 вариант, доля </a:t>
            </a:r>
            <a:r>
              <a:rPr lang="en-US" baseline="0" dirty="0" err="1" smtClean="0"/>
              <a:t>McD</a:t>
            </a:r>
            <a:r>
              <a:rPr lang="en-US" baseline="0" dirty="0" smtClean="0"/>
              <a:t> </a:t>
            </a:r>
            <a:r>
              <a:rPr lang="ru-RU" baseline="0" dirty="0" smtClean="0"/>
              <a:t>среди которых чуть больше: 298 против 223 вариантов </a:t>
            </a:r>
            <a:r>
              <a:rPr lang="en-US" baseline="0" dirty="0" smtClean="0"/>
              <a:t>SB.</a:t>
            </a:r>
            <a:r>
              <a:rPr lang="ru-RU" baseline="0" dirty="0" smtClean="0"/>
              <a:t> Для «мягкой нормы» фильтры прошли уже на порядок больше вариантов: </a:t>
            </a:r>
            <a:r>
              <a:rPr lang="en-US" baseline="0" dirty="0" smtClean="0"/>
              <a:t>&gt;5000, </a:t>
            </a:r>
            <a:r>
              <a:rPr lang="ru-RU" baseline="0" dirty="0" smtClean="0"/>
              <a:t>среди которых уже перевес примерно в 1</a:t>
            </a:r>
            <a:r>
              <a:rPr lang="en-US" baseline="0" dirty="0" smtClean="0"/>
              <a:t>/</a:t>
            </a:r>
            <a:r>
              <a:rPr lang="ru-RU" baseline="0" dirty="0" smtClean="0"/>
              <a:t>3 был на стороне </a:t>
            </a:r>
            <a:r>
              <a:rPr lang="en-US" baseline="0" dirty="0" smtClean="0"/>
              <a:t>SB</a:t>
            </a:r>
            <a:r>
              <a:rPr lang="ru-RU" baseline="0" dirty="0" smtClean="0"/>
              <a:t>. Наконец, для «спортивной нормы» меню отобралось сперва примерно 2000 вариантов, но на третьем фильтре по Калорийности из них прошло только 50% - т.е. около 1000 вариантов, среди которых подавляющее преимущество за </a:t>
            </a:r>
            <a:r>
              <a:rPr lang="en-US" baseline="0" dirty="0" err="1" smtClean="0"/>
              <a:t>McD</a:t>
            </a:r>
            <a:r>
              <a:rPr lang="en-US" baseline="0" dirty="0" smtClean="0"/>
              <a:t>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Итак, результаты получены, пришло время ответить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 главный вопрос задания. И как, теперь, уже понятно, 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твет на данный вопрос неоднозначен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зависит от приоритетов Клиента. В целом, из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данных о наборах блюд, предоставленных Клиентом, можно составить сбалансированные </a:t>
            </a:r>
            <a:r>
              <a:rPr lang="ru-RU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комбо-меню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И разнообразие таких комбинаций будет довольно большим – из них Клиент всегда сможет выбрать что-то уже совсем «под себя».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Мы проанализировали три сценария и на основе формальных показателей можно сказать, что если</a:t>
            </a:r>
            <a:r>
              <a:rPr lang="ru-RU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клиент ставит приоритетом сбалансированное питание, которое довольно строго соответствует нормам, то разумнее будет выбрать меню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McD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Если же значения нормы не столь важны (но все же учитываются) - меню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SB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будет гораздо предпочтительнее. Наконец, когда вам нужна высококалорийная и богатая питанием еда для обеспечения питания в спортивные дни, разумнее выбрать опять же меню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McD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завершение, считаем важным упомянуть об ограничениях примененного подхода: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Расчет на основе усредненных норм для девочек и мальчиков. Поскольку нормы потребления по энергии, жирам, углеводам и белкам для мальчиков больше (примерно на 16%), усредненные значения могут вызывать недостаточные уровни потребления для мальчиков (-8%) и избыточные для девочек (+8%). </a:t>
            </a:r>
            <a:r>
              <a:rPr lang="ru-RU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Это можно учесть и реализовать дополнительные сценарии фильтрации показателей с учетом различий норм для девочек и мальчиков. При этом, значения для пищевых волокон и натрия равны для обоих полов.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указано в задании, клиент рекомендовал использовать оригинальные наборы данных </a:t>
            </a:r>
            <a:r>
              <a:rPr lang="ru-RU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McD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SB (прилагаются к заданию)... Однако эти наборы данных основаны на меню </a:t>
            </a:r>
            <a:r>
              <a:rPr lang="ru-RU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McD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SB для США, тогда как клиент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мы интерпретировали) находится в России или работает в российском контексте. Поэтому мы взяли значения из нормативных документов РФ. </a:t>
            </a:r>
            <a:r>
              <a:rPr lang="ru-RU" b="1" dirty="0" smtClean="0">
                <a:solidFill>
                  <a:schemeClr val="bg1"/>
                </a:solidFill>
              </a:rPr>
              <a:t>Рекомендуем клиенту уточнить место расположения детского лагеря и зафиксировать это в ТЗ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Также мы обнаружили, что наборы данных меню от клиента частично устарели (это еще одна причина добавить около 60 блюд в меню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SB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они уже фигурировали на сайте, но отсутствовали в данных, предоставленных клиентом). </a:t>
            </a:r>
            <a:r>
              <a:rPr lang="ru-RU" sz="1200" b="1" dirty="0" smtClean="0"/>
              <a:t>В качестве развития предложенного решения можно реализовать алгоритм сбора данных с сайтов ресторанов на основе </a:t>
            </a:r>
            <a:r>
              <a:rPr lang="ru-RU" sz="1200" b="1" dirty="0" err="1" smtClean="0"/>
              <a:t>парсинга</a:t>
            </a:r>
            <a:r>
              <a:rPr lang="ru-RU" sz="1200" b="1" dirty="0" smtClean="0"/>
              <a:t> </a:t>
            </a:r>
            <a:r>
              <a:rPr lang="en-US" sz="1200" b="1" dirty="0" smtClean="0"/>
              <a:t>html</a:t>
            </a:r>
            <a:r>
              <a:rPr lang="ru-RU" sz="1200" b="1" dirty="0" smtClean="0"/>
              <a:t>-страниц</a:t>
            </a:r>
            <a:r>
              <a:rPr lang="ru-RU" sz="1200" b="1" dirty="0" smtClean="0"/>
              <a:t>.</a:t>
            </a:r>
            <a:endParaRPr lang="ru-RU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 мы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видим развитие данного подхода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Проверка других сценариев с различными фильтрами. Фильтры могут быть детализированы "по требованию" клиента.</a:t>
            </a:r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Включите данные о размерах порций и потенциальных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аллергенах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продуктах в качестве новой функции и дополнительных фильтров.</a:t>
            </a:r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Поиск индексов питания или расчет интегрального индекса питания. Например, оптимальное белков, жиров и углеводов = 1:1:4 или в % от калорийности: 10-15%, 30-32% и 55-60%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соответственно.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Применение подобных индексов к полученному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массиву</a:t>
            </a:r>
            <a:r>
              <a:rPr lang="ru-RU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комбинаций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Улучшение кода. Пересмотр кода (более "</a:t>
            </a:r>
            <a:r>
              <a:rPr lang="ru-RU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питонический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") и полная автоматизация алгоритма анализа в одном ноутбуке. Обертывание всех процедур в соответствующие функции или классы.</a:t>
            </a:r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Методы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ML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или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вместо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ручных "сценариев": мы считаем, что методы оптимизации подойдут для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данной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задачи.</a:t>
            </a:r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Генератор меню с различными настройками фильтров с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GUI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Можно загружать пользовательские </a:t>
            </a:r>
            <a:r>
              <a:rPr lang="ru-RU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датафреймы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получать список комбинаций и устанавливать значения критериев для выбора лучших. Если список одобрен пользователем, из отобранных в результате вариантов программа может выбрать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случайных для составления уникальных меню на много дней. Это обеспечит разнообразие блюд, которого хватит надолго.</a:t>
            </a:r>
          </a:p>
          <a:p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ПРИМЕЧАНИЕ: </a:t>
            </a:r>
            <a:r>
              <a:rPr lang="ru-RU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Еще раз отметим, что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полученные "лучшие комбинации" на основе меню обоих ресторанов – не более чем результат работы алгоритма и фильтрация данных по формальным критериям. Мы надеемся, что этих списков достаточно, чтобы обеспечить разнообразное меню на довольно длительный срок (независимо какой ресторан клиент выберет в итоге). Большой набор данных позволяет выбрать различные варианты, полностью соответствующие запросам клиента (например, учет аллергенов в продуктах меню). Что еще можно учитывать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ru-RU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Приоритет горячих блюд.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Например,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Warm sandwiches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вместо С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old sandwiches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меню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SB, Hot drinks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вместо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Cold drinks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в обоих меню.</a:t>
            </a:r>
          </a:p>
          <a:p>
            <a:pPr lvl="0"/>
            <a:r>
              <a:rPr lang="ru-RU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Учет уровня </a:t>
            </a:r>
            <a:r>
              <a:rPr lang="ru-RU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сахара.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Особенно это касается очень калорийных и богатых сахаром мороженных из меню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ru-RU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lvl="0"/>
            <a:r>
              <a:rPr lang="ru-RU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Контроль уровня </a:t>
            </a:r>
            <a:r>
              <a:rPr lang="ru-RU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соли.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Ранее мы увеличили норму по содержанию натрия с 0.78 до 1.0 г из расчета на один прием пищи, поскольку это позволяло оставить больше блюд в исходном наборе. Мы считаем, что это приемлемо, т.к. в при физических нагрузках организм теряет натрий. Однако необходимо уделить особое внимание уровню соли в продуктах, кроме того, мы рекомендуем обеспечить доступ к питьевой воде не только при приеме пищи, но и в процессе спортивных мероприятий.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-342900"/>
            <a:r>
              <a:rPr lang="ru-RU" dirty="0" smtClean="0"/>
              <a:t>Благодарим за внимание!</a:t>
            </a:r>
            <a:r>
              <a:rPr lang="ru-RU" baseline="0" dirty="0" smtClean="0"/>
              <a:t> Если защита проектов предполагает ответы на вопросы рецензии – мы готовы ответить. Если это не требуется – готовы ответить на вопросы аудитории =)</a:t>
            </a:r>
            <a:endParaRPr lang="ru-RU" dirty="0" smtClean="0"/>
          </a:p>
          <a:p>
            <a:pPr marL="342900" indent="-342900"/>
            <a:endParaRPr lang="ru-RU" dirty="0" smtClean="0"/>
          </a:p>
          <a:p>
            <a:pPr marL="342900" indent="-342900"/>
            <a:r>
              <a:rPr lang="ru-RU" dirty="0" smtClean="0"/>
              <a:t>Ответы на замечания:</a:t>
            </a:r>
          </a:p>
          <a:p>
            <a:pPr>
              <a:buFontTx/>
              <a:buChar char="-"/>
            </a:pPr>
            <a:r>
              <a:rPr lang="ru-RU" dirty="0" smtClean="0"/>
              <a:t> Составленные командой комбинации блюд хранятся в csv-файлах чтение которых скорее всего вызовет неудобство и вопросы у заказчика.</a:t>
            </a:r>
          </a:p>
          <a:p>
            <a:pPr>
              <a:buFontTx/>
              <a:buChar char="-"/>
            </a:pPr>
            <a:r>
              <a:rPr lang="ru-RU" dirty="0" smtClean="0"/>
              <a:t> Нет </a:t>
            </a:r>
            <a:r>
              <a:rPr lang="ru-RU" dirty="0" err="1" smtClean="0"/>
              <a:t>парсинга</a:t>
            </a:r>
            <a:r>
              <a:rPr lang="ru-RU" dirty="0" smtClean="0"/>
              <a:t>, есть риск что представленный решение основывается на устаревших данных.</a:t>
            </a:r>
          </a:p>
          <a:p>
            <a:pPr>
              <a:buFontTx/>
              <a:buChar char="-"/>
            </a:pPr>
            <a:r>
              <a:rPr lang="ru-RU" dirty="0" smtClean="0"/>
              <a:t> Часть операций выполнена вручную, хотя эти действия можно было автоматизировать</a:t>
            </a:r>
          </a:p>
          <a:p>
            <a:pPr>
              <a:buFontTx/>
              <a:buChar char="-"/>
            </a:pPr>
            <a:r>
              <a:rPr lang="ru-RU" dirty="0" smtClean="0"/>
              <a:t> Не заполнен) файл </a:t>
            </a:r>
            <a:r>
              <a:rPr lang="ru-RU" dirty="0" err="1" smtClean="0"/>
              <a:t>readme</a:t>
            </a:r>
            <a:r>
              <a:rPr lang="ru-RU" dirty="0" smtClean="0"/>
              <a:t>, который помог бы разобраться во всех предоставленных материалах </a:t>
            </a:r>
          </a:p>
          <a:p>
            <a:pPr>
              <a:buFontTx/>
              <a:buChar char="-"/>
            </a:pPr>
            <a:r>
              <a:rPr lang="ru-RU" dirty="0" smtClean="0"/>
              <a:t> При таком количестве информации лучше было оформить в виде текстового документа</a:t>
            </a:r>
          </a:p>
          <a:p>
            <a:pPr>
              <a:buFontTx/>
              <a:buChar char="-"/>
            </a:pPr>
            <a:r>
              <a:rPr lang="ru-RU" dirty="0" smtClean="0"/>
              <a:t> Графики (столбиковые диаграммы), сравнивающие содержание разных компонентов пищи в разных типах блюд двух ресторанов, по сути, не дают нужных для принятия решения данных: дети будут питаться реальными, а не «усреднёнными» блюдами, и именно реальные блюда надо сравнивать. </a:t>
            </a:r>
          </a:p>
          <a:p>
            <a:pPr>
              <a:buFontTx/>
              <a:buChar char="-"/>
            </a:pPr>
            <a:r>
              <a:rPr lang="ru-RU" dirty="0" smtClean="0"/>
              <a:t> Не совсем понятно назначение круговых диаграмм: каждая диаграмма показывает распределение в «усредненных» блюдах каждого ресторана. Сложно понять, какие выводы можно сделать из этого.</a:t>
            </a:r>
          </a:p>
          <a:p>
            <a:pPr>
              <a:buFontTx/>
              <a:buChar char="-"/>
            </a:pPr>
            <a:r>
              <a:rPr lang="ru-RU" dirty="0" smtClean="0"/>
              <a:t> В графиках содержания основных компонентов в разных продуктах, можно заменить подписи по оси Х, сделав их более понятными: убрать скобки, перевести названия на русский язык.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Более</a:t>
            </a:r>
            <a:r>
              <a:rPr lang="ru-RU" baseline="0" dirty="0" smtClean="0"/>
              <a:t> подробно, цель заказчика была в том, чтобы решить </a:t>
            </a:r>
            <a:r>
              <a:rPr lang="ru-RU" dirty="0" smtClean="0"/>
              <a:t>какой ресторан быстрого питания лучше обеспечивает разнообразное меню, удовлетворяющее нескольким </a:t>
            </a:r>
            <a:r>
              <a:rPr lang="ru-RU" b="1" dirty="0" smtClean="0"/>
              <a:t>основным требованиям,</a:t>
            </a:r>
            <a:r>
              <a:rPr lang="ru-RU" b="1" baseline="0" dirty="0" smtClean="0"/>
              <a:t> а именно:</a:t>
            </a:r>
            <a:endParaRPr lang="ru-RU" b="1" dirty="0" smtClean="0"/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endParaRPr lang="ru-RU" b="1" dirty="0" smtClean="0"/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r>
              <a:rPr lang="ru-RU" b="1" dirty="0" smtClean="0"/>
              <a:t>Требования: 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  <a:buFontTx/>
              <a:buChar char="-"/>
            </a:pPr>
            <a:r>
              <a:rPr lang="ru-RU" dirty="0" smtClean="0"/>
              <a:t> меню должно быть сбалансировано по содержанию основных компонентов пищи, содержать достаточное, но не избыточное количество калорий и -</a:t>
            </a:r>
            <a:r>
              <a:rPr lang="ru-RU" baseline="0" dirty="0" smtClean="0"/>
              <a:t> </a:t>
            </a:r>
            <a:r>
              <a:rPr lang="ru-RU" dirty="0" smtClean="0"/>
              <a:t>по возможности – позволять комбинировать разные блюда в зависимости от вкуса конкретного ребенка.</a:t>
            </a:r>
          </a:p>
          <a:p>
            <a:pPr lvl="0">
              <a:spcBef>
                <a:spcPts val="400"/>
              </a:spcBef>
              <a:buClr>
                <a:schemeClr val="dk1"/>
              </a:buClr>
              <a:buSzPts val="2000"/>
              <a:buFontTx/>
              <a:buChar char="-"/>
            </a:pPr>
            <a:endParaRPr lang="ru-RU" dirty="0" smtClean="0"/>
          </a:p>
          <a:p>
            <a:r>
              <a:rPr lang="ru-RU" b="1" dirty="0" smtClean="0"/>
              <a:t>Контекст  задачи и предоставленные заказчиком данные:</a:t>
            </a:r>
          </a:p>
          <a:p>
            <a:pPr>
              <a:buFontTx/>
              <a:buChar char="-"/>
            </a:pPr>
            <a:r>
              <a:rPr lang="ru-RU" dirty="0" smtClean="0"/>
              <a:t> Летний детский лагерь, дети регулярно</a:t>
            </a:r>
            <a:r>
              <a:rPr lang="ru-RU" baseline="0" dirty="0" smtClean="0"/>
              <a:t> участвуют в</a:t>
            </a:r>
            <a:r>
              <a:rPr lang="ru-RU" dirty="0" smtClean="0"/>
              <a:t> спортивных мероприятиях</a:t>
            </a:r>
          </a:p>
          <a:p>
            <a:pPr>
              <a:buFontTx/>
              <a:buChar char="-"/>
            </a:pPr>
            <a:r>
              <a:rPr lang="ru-RU" dirty="0" smtClean="0"/>
              <a:t> В ТЗ от заказчика</a:t>
            </a:r>
            <a:r>
              <a:rPr lang="ru-RU" baseline="0" dirty="0" smtClean="0"/>
              <a:t> говорится только про</a:t>
            </a:r>
            <a:r>
              <a:rPr lang="ru-RU" dirty="0" smtClean="0"/>
              <a:t> завтраки и обеды</a:t>
            </a:r>
          </a:p>
          <a:p>
            <a:pPr>
              <a:buFontTx/>
              <a:buChar char="-"/>
            </a:pPr>
            <a:r>
              <a:rPr lang="ru-RU" dirty="0" smtClean="0"/>
              <a:t> Заказчик</a:t>
            </a:r>
            <a:r>
              <a:rPr lang="ru-RU" baseline="0" dirty="0" smtClean="0"/>
              <a:t> не оговаривает расположение лагеря. Мы подразумеваем, что л</a:t>
            </a:r>
            <a:r>
              <a:rPr lang="ru-RU" dirty="0" smtClean="0"/>
              <a:t>агерь действует на территории РФ</a:t>
            </a:r>
          </a:p>
          <a:p>
            <a:pPr>
              <a:buFontTx/>
              <a:buChar char="-"/>
            </a:pPr>
            <a:r>
              <a:rPr lang="ru-RU" dirty="0" smtClean="0"/>
              <a:t> Заказчик</a:t>
            </a:r>
            <a:r>
              <a:rPr lang="ru-RU" baseline="0" dirty="0" smtClean="0"/>
              <a:t> предоставляет и предлагает использовать д</a:t>
            </a:r>
            <a:r>
              <a:rPr lang="ru-RU" dirty="0" smtClean="0"/>
              <a:t>анные по конкретным меню </a:t>
            </a:r>
            <a:r>
              <a:rPr lang="en-US" dirty="0" err="1" smtClean="0"/>
              <a:t>McD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SB</a:t>
            </a:r>
            <a:endParaRPr lang="ru-RU" dirty="0" smtClean="0"/>
          </a:p>
          <a:p>
            <a:pPr>
              <a:buFontTx/>
              <a:buChar char="-"/>
            </a:pPr>
            <a:endParaRPr lang="ru-RU" dirty="0" smtClean="0"/>
          </a:p>
          <a:p>
            <a:pPr>
              <a:buFontTx/>
              <a:buNone/>
            </a:pPr>
            <a:r>
              <a:rPr lang="ru-RU" dirty="0" smtClean="0"/>
              <a:t>В качестве нормативов</a:t>
            </a:r>
            <a:r>
              <a:rPr lang="ru-RU" baseline="0" dirty="0" smtClean="0"/>
              <a:t> для сравнения использовали нормы </a:t>
            </a:r>
            <a:r>
              <a:rPr lang="ru-RU" baseline="0" dirty="0" smtClean="0"/>
              <a:t>по </a:t>
            </a:r>
            <a:r>
              <a:rPr lang="ru-RU" baseline="0" dirty="0" smtClean="0"/>
              <a:t>энергии и </a:t>
            </a:r>
            <a:r>
              <a:rPr lang="ru-RU" baseline="0" dirty="0" smtClean="0"/>
              <a:t>питательным веществам </a:t>
            </a:r>
            <a:r>
              <a:rPr lang="ru-RU" baseline="0" dirty="0" smtClean="0"/>
              <a:t>для детского питания, содержащиеся в официальных документах, которые нашли в открытом доступе.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Мы</a:t>
            </a:r>
            <a:r>
              <a:rPr lang="ru-RU" baseline="0" dirty="0" smtClean="0"/>
              <a:t> начали анализ с создания словаря норм:</a:t>
            </a:r>
            <a:endParaRPr lang="ru-RU" dirty="0" smtClean="0"/>
          </a:p>
          <a:p>
            <a:r>
              <a:rPr lang="ru-RU" dirty="0" smtClean="0"/>
              <a:t>1.</a:t>
            </a:r>
            <a:r>
              <a:rPr lang="ru-RU" baseline="0" dirty="0" smtClean="0"/>
              <a:t> Исходили из того, что детский лагерь находится в России – поиск по ключевым словам довольно быстро вывел официальный документ по нормативам детского питания (он имеет длинное официальное название, ссылки на все документы есть в конце презентации). </a:t>
            </a:r>
          </a:p>
          <a:p>
            <a:r>
              <a:rPr lang="ru-RU" dirty="0" smtClean="0"/>
              <a:t>2. Далее</a:t>
            </a:r>
            <a:r>
              <a:rPr lang="ru-RU" baseline="0" dirty="0" smtClean="0"/>
              <a:t> б</a:t>
            </a:r>
            <a:r>
              <a:rPr lang="ru-RU" dirty="0" smtClean="0"/>
              <a:t>ыстрый обзор предоставленных заказчиком данных по меню ресторанов и данных из таблицы</a:t>
            </a:r>
            <a:r>
              <a:rPr lang="ru-RU" baseline="0" dirty="0" smtClean="0"/>
              <a:t> в официальном документе</a:t>
            </a:r>
            <a:r>
              <a:rPr lang="ru-RU" dirty="0" smtClean="0"/>
              <a:t> показал, что для анализа можно взять только 6 общих показателей, которые присутствуют во всех трех наборах данных:</a:t>
            </a:r>
            <a:r>
              <a:rPr lang="ru-RU" baseline="0" dirty="0" smtClean="0"/>
              <a:t> это </a:t>
            </a:r>
            <a:r>
              <a:rPr lang="ru" b="1" baseline="0" dirty="0" smtClean="0"/>
              <a:t>Калорийность</a:t>
            </a:r>
            <a:r>
              <a:rPr lang="ru" b="1" dirty="0" smtClean="0"/>
              <a:t>,</a:t>
            </a:r>
            <a:r>
              <a:rPr lang="ru" b="1" baseline="0" dirty="0" smtClean="0"/>
              <a:t> Общее содержание жиров</a:t>
            </a:r>
            <a:r>
              <a:rPr lang="ru" b="1" dirty="0" smtClean="0"/>
              <a:t>,</a:t>
            </a:r>
            <a:r>
              <a:rPr lang="ru" b="1" baseline="0" dirty="0" smtClean="0"/>
              <a:t> </a:t>
            </a:r>
            <a:r>
              <a:rPr lang="ru" b="1" dirty="0" smtClean="0"/>
              <a:t>Белков,</a:t>
            </a:r>
            <a:r>
              <a:rPr lang="ru" b="1" baseline="0" dirty="0" smtClean="0"/>
              <a:t> </a:t>
            </a:r>
            <a:r>
              <a:rPr lang="ru" b="1" dirty="0" smtClean="0"/>
              <a:t>Углеводов,</a:t>
            </a:r>
            <a:r>
              <a:rPr lang="ru" b="1" baseline="0" dirty="0" smtClean="0"/>
              <a:t> </a:t>
            </a:r>
            <a:r>
              <a:rPr lang="ru" b="1" dirty="0" smtClean="0"/>
              <a:t>Пищевых волокон</a:t>
            </a:r>
            <a:r>
              <a:rPr lang="ru" b="1" baseline="0" dirty="0" smtClean="0"/>
              <a:t> и Натрия</a:t>
            </a:r>
            <a:r>
              <a:rPr lang="ru" b="1" dirty="0" smtClean="0"/>
              <a:t>. </a:t>
            </a:r>
            <a:r>
              <a:rPr lang="ru" b="0" dirty="0" smtClean="0"/>
              <a:t>Самым</a:t>
            </a:r>
            <a:r>
              <a:rPr lang="ru" b="0" baseline="0" dirty="0" smtClean="0"/>
              <a:t> слабым звеном тут оказалось меню </a:t>
            </a:r>
            <a:r>
              <a:rPr lang="en-US" b="0" baseline="0" dirty="0" smtClean="0"/>
              <a:t>SB</a:t>
            </a:r>
            <a:r>
              <a:rPr lang="ru-RU" b="0" baseline="0" dirty="0" smtClean="0"/>
              <a:t> от заказчика</a:t>
            </a:r>
            <a:r>
              <a:rPr lang="en-US" b="0" baseline="0" dirty="0" smtClean="0"/>
              <a:t>: </a:t>
            </a:r>
            <a:r>
              <a:rPr lang="ru-RU" b="0" baseline="0" dirty="0" smtClean="0"/>
              <a:t>оно и ограничило анализируемые показатели до этих 6 – это все, что там было из данных, интересных нам в контексте задачи.</a:t>
            </a:r>
          </a:p>
          <a:p>
            <a:r>
              <a:rPr lang="ru-RU" b="0" baseline="0" dirty="0" smtClean="0"/>
              <a:t>3. Наконец все эти 6 показателей были нормированы на основании другого официального документа, в частности – там есть положение что на завтрак</a:t>
            </a:r>
            <a:r>
              <a:rPr lang="en-US" b="0" baseline="0" dirty="0" smtClean="0"/>
              <a:t>/</a:t>
            </a:r>
            <a:r>
              <a:rPr lang="ru-RU" b="0" baseline="0" dirty="0" smtClean="0"/>
              <a:t>обед должно приходиться </a:t>
            </a:r>
            <a:r>
              <a:rPr lang="ru-RU" b="0" baseline="0" dirty="0" smtClean="0"/>
              <a:t>соответственно 25-30</a:t>
            </a:r>
            <a:r>
              <a:rPr lang="ru-RU" b="0" baseline="0" dirty="0" smtClean="0"/>
              <a:t>% и 30-35% всей энергии и пищевой ценности от дневной нормы в </a:t>
            </a:r>
            <a:r>
              <a:rPr lang="ru-RU" b="0" baseline="0" dirty="0" smtClean="0"/>
              <a:t>рационе питания </a:t>
            </a:r>
            <a:r>
              <a:rPr lang="ru-RU" b="0" baseline="0" dirty="0" smtClean="0"/>
              <a:t>подростков. Для анализа мы взяли 30% от дневной нормы как универсальную долю для завтрака или обеда. Полученные нормированные показатели были записаны в словарь, который таким образом, содержал норму по калориям и питательным веществам в расчете на один прием пищи.</a:t>
            </a:r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Затем последовал</a:t>
            </a:r>
            <a:r>
              <a:rPr lang="ru-RU" baseline="0" dirty="0" smtClean="0"/>
              <a:t> этап предобработки данных, который включал:</a:t>
            </a:r>
            <a:endParaRPr lang="ru-RU" dirty="0" smtClean="0"/>
          </a:p>
          <a:p>
            <a:r>
              <a:rPr lang="ru-RU" dirty="0" smtClean="0"/>
              <a:t>- Создание</a:t>
            </a:r>
            <a:r>
              <a:rPr lang="ru-RU" baseline="0" dirty="0" smtClean="0"/>
              <a:t> общего </a:t>
            </a:r>
            <a:r>
              <a:rPr lang="ru-RU" baseline="0" dirty="0" err="1" smtClean="0"/>
              <a:t>датасета</a:t>
            </a:r>
            <a:r>
              <a:rPr lang="ru-RU" baseline="0" dirty="0" smtClean="0"/>
              <a:t> из двух </a:t>
            </a:r>
            <a:r>
              <a:rPr lang="ru-RU" baseline="0" dirty="0" err="1" smtClean="0"/>
              <a:t>датасетов</a:t>
            </a:r>
            <a:r>
              <a:rPr lang="ru-RU" baseline="0" dirty="0" smtClean="0"/>
              <a:t> меню ресторанов с </a:t>
            </a:r>
            <a:r>
              <a:rPr lang="ru-RU" baseline="0" dirty="0" smtClean="0"/>
              <a:t>добавлением признака принадлежности строки к конкретному ресторану. По этому новому признаку провели а</a:t>
            </a:r>
            <a:r>
              <a:rPr lang="ru-RU" dirty="0" smtClean="0"/>
              <a:t>нализ </a:t>
            </a:r>
            <a:r>
              <a:rPr lang="ru-RU" dirty="0" err="1" smtClean="0"/>
              <a:t>представленности</a:t>
            </a:r>
            <a:r>
              <a:rPr lang="ru-RU" dirty="0" smtClean="0"/>
              <a:t> блюд: у </a:t>
            </a:r>
            <a:r>
              <a:rPr lang="en-US" dirty="0" err="1" smtClean="0"/>
              <a:t>McD</a:t>
            </a:r>
            <a:r>
              <a:rPr lang="en-US" dirty="0" smtClean="0"/>
              <a:t> </a:t>
            </a:r>
            <a:r>
              <a:rPr lang="ru-RU" dirty="0" smtClean="0"/>
              <a:t>оказалось больше </a:t>
            </a:r>
            <a:r>
              <a:rPr lang="ru-RU" dirty="0" smtClean="0"/>
              <a:t>позиций</a:t>
            </a:r>
            <a:r>
              <a:rPr lang="ru-RU" baseline="0" dirty="0" smtClean="0"/>
              <a:t> </a:t>
            </a:r>
            <a:r>
              <a:rPr lang="ru-RU" dirty="0" smtClean="0">
                <a:sym typeface="Wingdings" pitchFamily="2" charset="2"/>
              </a:rPr>
              <a:t></a:t>
            </a:r>
            <a:r>
              <a:rPr lang="ru-RU" baseline="0" dirty="0" smtClean="0"/>
              <a:t> </a:t>
            </a:r>
            <a:r>
              <a:rPr lang="ru-RU" dirty="0" smtClean="0"/>
              <a:t>обогащение (вручную добавлены данные с сайта </a:t>
            </a:r>
            <a:r>
              <a:rPr lang="en-US" dirty="0" smtClean="0"/>
              <a:t>Starbucks</a:t>
            </a:r>
            <a:r>
              <a:rPr lang="ru-RU" dirty="0" smtClean="0"/>
              <a:t> – более 60 блюд в категории «</a:t>
            </a:r>
            <a:r>
              <a:rPr lang="ru-RU" dirty="0" err="1" smtClean="0"/>
              <a:t>Snacks</a:t>
            </a:r>
            <a:r>
              <a:rPr lang="ru-RU" dirty="0" smtClean="0"/>
              <a:t> &amp; </a:t>
            </a:r>
            <a:r>
              <a:rPr lang="ru-RU" dirty="0" err="1" smtClean="0"/>
              <a:t>sweets</a:t>
            </a:r>
            <a:r>
              <a:rPr lang="ru-RU" dirty="0" smtClean="0"/>
              <a:t>»).</a:t>
            </a:r>
          </a:p>
          <a:p>
            <a:r>
              <a:rPr lang="ru-RU" dirty="0" smtClean="0"/>
              <a:t>- Добавление признака «категория блюд» («</a:t>
            </a:r>
            <a:r>
              <a:rPr lang="en-US" dirty="0" smtClean="0"/>
              <a:t>Kind</a:t>
            </a:r>
            <a:r>
              <a:rPr lang="ru-RU" dirty="0" smtClean="0"/>
              <a:t>»). Мы выделили</a:t>
            </a:r>
            <a:r>
              <a:rPr lang="ru-RU" baseline="0" dirty="0" smtClean="0"/>
              <a:t> несколько </a:t>
            </a:r>
            <a:r>
              <a:rPr lang="ru-RU" dirty="0" smtClean="0"/>
              <a:t>новых категорий из более общих на основе информации о блюдах</a:t>
            </a:r>
          </a:p>
          <a:p>
            <a:r>
              <a:rPr lang="ru-RU" dirty="0" smtClean="0"/>
              <a:t>- Очистка </a:t>
            </a:r>
            <a:r>
              <a:rPr lang="ru-RU" dirty="0" err="1" smtClean="0"/>
              <a:t>датасета</a:t>
            </a:r>
            <a:r>
              <a:rPr lang="ru-RU" baseline="0" dirty="0" smtClean="0"/>
              <a:t> по</a:t>
            </a:r>
            <a:r>
              <a:rPr lang="ru-RU" dirty="0" smtClean="0"/>
              <a:t> данным из словаря</a:t>
            </a:r>
            <a:r>
              <a:rPr lang="ru-RU" baseline="0" dirty="0" smtClean="0"/>
              <a:t> норм, созданного на предыдущем этапе, </a:t>
            </a:r>
            <a:r>
              <a:rPr lang="ru-RU" dirty="0" smtClean="0"/>
              <a:t>удаление блюд, которые: (1) содержали нулевые значения по всем 6 показателям;</a:t>
            </a:r>
            <a:r>
              <a:rPr lang="ru-RU" baseline="0" dirty="0" smtClean="0"/>
              <a:t> (2)</a:t>
            </a:r>
            <a:r>
              <a:rPr lang="ru-RU" dirty="0" smtClean="0"/>
              <a:t> у которых хотя бы один показатель превышал соответствующую дневную норму </a:t>
            </a:r>
            <a:r>
              <a:rPr lang="ru-RU" baseline="0" dirty="0" smtClean="0"/>
              <a:t>для </a:t>
            </a:r>
            <a:r>
              <a:rPr lang="ru-RU" dirty="0" smtClean="0"/>
              <a:t>завтрака</a:t>
            </a:r>
            <a:r>
              <a:rPr lang="en-US" dirty="0" smtClean="0"/>
              <a:t>/</a:t>
            </a:r>
            <a:r>
              <a:rPr lang="ru-RU" dirty="0" smtClean="0"/>
              <a:t>обеда</a:t>
            </a:r>
            <a:r>
              <a:rPr lang="ru-RU" baseline="0" dirty="0" smtClean="0"/>
              <a:t> более чем в 2 раза</a:t>
            </a:r>
            <a:r>
              <a:rPr lang="ru-RU" dirty="0" smtClean="0"/>
              <a:t>).</a:t>
            </a:r>
          </a:p>
          <a:p>
            <a:r>
              <a:rPr lang="ru-RU" dirty="0" smtClean="0"/>
              <a:t>- Редактирование названий (</a:t>
            </a:r>
            <a:r>
              <a:rPr lang="ru-RU" dirty="0" err="1" smtClean="0"/>
              <a:t>поиск-автозамена</a:t>
            </a:r>
            <a:r>
              <a:rPr lang="ru-RU" dirty="0" smtClean="0"/>
              <a:t> в редакторе </a:t>
            </a:r>
            <a:r>
              <a:rPr lang="en-US" dirty="0" smtClean="0"/>
              <a:t>Notepad</a:t>
            </a:r>
            <a:r>
              <a:rPr lang="ru-RU" dirty="0" smtClean="0"/>
              <a:t>++): удаление знаков вроде ©, ™ и др.</a:t>
            </a:r>
          </a:p>
          <a:p>
            <a:r>
              <a:rPr lang="ru-RU" b="1" dirty="0" smtClean="0"/>
              <a:t>Итог: </a:t>
            </a:r>
            <a:r>
              <a:rPr lang="ru-RU" b="0" dirty="0" smtClean="0"/>
              <a:t>объединенный и более сбалансированный</a:t>
            </a:r>
            <a:r>
              <a:rPr lang="ru-RU" b="1" baseline="0" dirty="0" smtClean="0"/>
              <a:t> </a:t>
            </a:r>
            <a:r>
              <a:rPr lang="ru-RU" b="0" baseline="0" dirty="0" smtClean="0"/>
              <a:t>по </a:t>
            </a:r>
            <a:r>
              <a:rPr lang="ru-RU" b="0" baseline="0" dirty="0" err="1" smtClean="0"/>
              <a:t>представленности</a:t>
            </a:r>
            <a:r>
              <a:rPr lang="ru-RU" b="0" baseline="0" dirty="0" smtClean="0"/>
              <a:t> </a:t>
            </a:r>
            <a:r>
              <a:rPr lang="en-US" dirty="0" err="1" smtClean="0"/>
              <a:t>McD</a:t>
            </a:r>
            <a:r>
              <a:rPr lang="ru-RU" dirty="0" smtClean="0"/>
              <a:t> и </a:t>
            </a:r>
            <a:r>
              <a:rPr lang="en-US" dirty="0" smtClean="0"/>
              <a:t>SB </a:t>
            </a:r>
            <a:r>
              <a:rPr lang="ru-RU" dirty="0" err="1" smtClean="0"/>
              <a:t>датасет</a:t>
            </a:r>
            <a:r>
              <a:rPr lang="ru-RU" dirty="0" smtClean="0"/>
              <a:t> с 6 нормированными показателями по каждому блюду,</a:t>
            </a:r>
            <a:r>
              <a:rPr lang="ru-RU" baseline="0" dirty="0" smtClean="0"/>
              <a:t> не содержащий заведомо непригодных в контексте задачи данных. Из 500 позиций в объединенном </a:t>
            </a:r>
            <a:r>
              <a:rPr lang="ru-RU" baseline="0" dirty="0" err="1" smtClean="0"/>
              <a:t>датасете</a:t>
            </a:r>
            <a:r>
              <a:rPr lang="ru-RU" baseline="0" dirty="0" smtClean="0"/>
              <a:t> осталось 418.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Из этих оставшихся 418</a:t>
            </a:r>
            <a:r>
              <a:rPr lang="ru-RU" baseline="0" dirty="0" smtClean="0"/>
              <a:t> позиций на долю </a:t>
            </a:r>
            <a:r>
              <a:rPr lang="en-US" baseline="0" dirty="0" smtClean="0"/>
              <a:t>SB </a:t>
            </a:r>
            <a:r>
              <a:rPr lang="ru-RU" baseline="0" dirty="0" smtClean="0"/>
              <a:t>пришлось 136 блюд и 81 напиток, тогда как для </a:t>
            </a:r>
            <a:r>
              <a:rPr lang="en-US" baseline="0" dirty="0" err="1" smtClean="0"/>
              <a:t>McD</a:t>
            </a:r>
            <a:r>
              <a:rPr lang="ru-RU" baseline="0" dirty="0" smtClean="0"/>
              <a:t> была обратная ситуация: напитков было больше чем блюд (136 против 63). Т.о., добавив 60 позиций для </a:t>
            </a:r>
            <a:r>
              <a:rPr lang="en-US" baseline="0" dirty="0" smtClean="0"/>
              <a:t>SB </a:t>
            </a:r>
            <a:r>
              <a:rPr lang="ru-RU" baseline="0" dirty="0" smtClean="0"/>
              <a:t>вручную, мы выровняли </a:t>
            </a:r>
            <a:r>
              <a:rPr lang="ru-RU" baseline="0" dirty="0" err="1" smtClean="0"/>
              <a:t>датасет</a:t>
            </a:r>
            <a:r>
              <a:rPr lang="ru-RU" baseline="0" dirty="0" smtClean="0"/>
              <a:t> по </a:t>
            </a:r>
            <a:r>
              <a:rPr lang="ru-RU" baseline="0" dirty="0" err="1" smtClean="0"/>
              <a:t>представленности</a:t>
            </a:r>
            <a:r>
              <a:rPr lang="ru-RU" baseline="0" dirty="0" smtClean="0"/>
              <a:t> позиций каждого ресторана, но доли еды и напитков для каждого из них были не эквивалентны.</a:t>
            </a:r>
            <a:r>
              <a:rPr lang="en-US" baseline="0" dirty="0" smtClean="0"/>
              <a:t> </a:t>
            </a:r>
            <a:r>
              <a:rPr lang="ru-RU" baseline="0" dirty="0" smtClean="0"/>
              <a:t>Мы посчитали, что в этом нет большой проблемы, хотя вероятно это не так – нам интересны ваши соображения по этому поводу.</a:t>
            </a:r>
          </a:p>
          <a:p>
            <a:endParaRPr lang="ru-RU" baseline="0" dirty="0" smtClean="0"/>
          </a:p>
          <a:p>
            <a:r>
              <a:rPr lang="ru-RU" baseline="0" dirty="0" smtClean="0"/>
              <a:t>Обзор статистик по калорийности и питательным веществам, показал что по </a:t>
            </a:r>
            <a:r>
              <a:rPr lang="ru-RU" b="1" baseline="0" dirty="0" smtClean="0"/>
              <a:t>к</a:t>
            </a:r>
            <a:r>
              <a:rPr lang="ru-RU" b="1" dirty="0" smtClean="0"/>
              <a:t>алорийности:</a:t>
            </a:r>
            <a:r>
              <a:rPr lang="ru-RU" dirty="0" smtClean="0"/>
              <a:t> группа с максимальными значениями - </a:t>
            </a:r>
            <a:r>
              <a:rPr lang="ru-RU" dirty="0" err="1" smtClean="0"/>
              <a:t>McD</a:t>
            </a:r>
            <a:r>
              <a:rPr lang="ru-RU" dirty="0" smtClean="0"/>
              <a:t> </a:t>
            </a:r>
            <a:r>
              <a:rPr lang="ru-RU" dirty="0" err="1" smtClean="0"/>
              <a:t>sweets</a:t>
            </a:r>
            <a:r>
              <a:rPr lang="ru-RU" dirty="0" smtClean="0"/>
              <a:t>/</a:t>
            </a:r>
            <a:r>
              <a:rPr lang="ru-RU" dirty="0" err="1" smtClean="0"/>
              <a:t>snacks</a:t>
            </a:r>
            <a:r>
              <a:rPr lang="ru-RU" dirty="0" smtClean="0"/>
              <a:t> (как было установлено позже, это серия мороженных </a:t>
            </a:r>
            <a:r>
              <a:rPr lang="ru-RU" dirty="0" err="1" smtClean="0"/>
              <a:t>McFlurry</a:t>
            </a:r>
            <a:r>
              <a:rPr lang="ru-RU" dirty="0" smtClean="0"/>
              <a:t>). Эта же группа – лидер по содержанию </a:t>
            </a:r>
            <a:r>
              <a:rPr lang="ru-RU" b="1" dirty="0" smtClean="0"/>
              <a:t>Углеводов</a:t>
            </a:r>
            <a:r>
              <a:rPr lang="ru-RU" dirty="0" smtClean="0"/>
              <a:t> (что ожидаемо – это почти полностью сахар). Другие группы с высокой калорийностью: </a:t>
            </a:r>
          </a:p>
          <a:p>
            <a:r>
              <a:rPr lang="ru-RU" dirty="0" smtClean="0"/>
              <a:t>- </a:t>
            </a:r>
            <a:r>
              <a:rPr lang="en-US" dirty="0" smtClean="0"/>
              <a:t>SB Cold sandwiches</a:t>
            </a:r>
            <a:r>
              <a:rPr lang="ru-RU" dirty="0" smtClean="0"/>
              <a:t> (также лидируют по содержанию </a:t>
            </a:r>
            <a:r>
              <a:rPr lang="ru-RU" b="1" dirty="0" smtClean="0"/>
              <a:t>Жиров</a:t>
            </a:r>
            <a:r>
              <a:rPr lang="ru-RU" dirty="0" smtClean="0"/>
              <a:t>), </a:t>
            </a:r>
          </a:p>
          <a:p>
            <a:r>
              <a:rPr lang="ru-RU" dirty="0" smtClean="0"/>
              <a:t>- </a:t>
            </a:r>
            <a:r>
              <a:rPr lang="en-US" dirty="0" smtClean="0"/>
              <a:t>SB Protein boxes</a:t>
            </a:r>
            <a:r>
              <a:rPr lang="ru-RU" dirty="0" smtClean="0"/>
              <a:t> (высокое содержание </a:t>
            </a:r>
            <a:r>
              <a:rPr lang="ru-RU" b="1" dirty="0" smtClean="0"/>
              <a:t>Жиров</a:t>
            </a:r>
            <a:r>
              <a:rPr lang="ru-RU" dirty="0" smtClean="0"/>
              <a:t>), </a:t>
            </a:r>
          </a:p>
          <a:p>
            <a:r>
              <a:rPr lang="ru-RU" dirty="0" smtClean="0"/>
              <a:t>- </a:t>
            </a:r>
            <a:r>
              <a:rPr lang="en-US" dirty="0" err="1" smtClean="0"/>
              <a:t>McD</a:t>
            </a:r>
            <a:r>
              <a:rPr lang="en-US" dirty="0" smtClean="0"/>
              <a:t> Hot big breakfast</a:t>
            </a:r>
            <a:r>
              <a:rPr lang="ru-RU" dirty="0" smtClean="0"/>
              <a:t>.</a:t>
            </a:r>
          </a:p>
          <a:p>
            <a:r>
              <a:rPr lang="ru-RU" dirty="0" smtClean="0"/>
              <a:t>Кроме</a:t>
            </a:r>
            <a:r>
              <a:rPr lang="ru-RU" baseline="0" dirty="0" smtClean="0"/>
              <a:t> того, было установлено, что в</a:t>
            </a:r>
            <a:r>
              <a:rPr lang="ru-RU" dirty="0" smtClean="0"/>
              <a:t> среднем блюда </a:t>
            </a:r>
            <a:r>
              <a:rPr lang="en-US" dirty="0" err="1" smtClean="0"/>
              <a:t>McD</a:t>
            </a:r>
            <a:r>
              <a:rPr lang="ru-RU" dirty="0" smtClean="0"/>
              <a:t> имеют более высокую </a:t>
            </a:r>
            <a:r>
              <a:rPr lang="ru-RU" b="1" dirty="0" smtClean="0"/>
              <a:t>Калорийность</a:t>
            </a:r>
            <a:r>
              <a:rPr lang="ru-RU" dirty="0" smtClean="0"/>
              <a:t>, более высокое содержание </a:t>
            </a:r>
            <a:r>
              <a:rPr lang="ru-RU" b="1" dirty="0" smtClean="0"/>
              <a:t>Жиров, Углеводов, Белков и Натрия </a:t>
            </a:r>
            <a:r>
              <a:rPr lang="ru-RU" dirty="0" smtClean="0"/>
              <a:t>(</a:t>
            </a:r>
            <a:r>
              <a:rPr lang="ru-RU" dirty="0" err="1" smtClean="0"/>
              <a:t>McD</a:t>
            </a:r>
            <a:r>
              <a:rPr lang="ru-RU" dirty="0" smtClean="0"/>
              <a:t> : SB ≈ 60 : 40). Среднее содержание </a:t>
            </a:r>
            <a:r>
              <a:rPr lang="ru-RU" b="1" dirty="0" smtClean="0"/>
              <a:t>Пищевых волокон</a:t>
            </a:r>
            <a:r>
              <a:rPr lang="ru-RU" dirty="0" smtClean="0"/>
              <a:t> в блюдах обоих ресторанов примерно одинаковое.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Переходим</a:t>
            </a:r>
            <a:r>
              <a:rPr lang="ru-RU" sz="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к главному – алгоритму анализа и принятия решений по цели, сформулированной заказчиком.</a:t>
            </a:r>
            <a:endParaRPr lang="ru-RU" sz="8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Итак,</a:t>
            </a:r>
            <a:r>
              <a:rPr lang="ru-RU" sz="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мы назвали этот алгоритм </a:t>
            </a:r>
            <a:r>
              <a:rPr lang="ru-RU" sz="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эволюционным, </a:t>
            </a:r>
            <a:r>
              <a:rPr lang="ru-RU" sz="8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сновная идея:</a:t>
            </a:r>
            <a:r>
              <a:rPr lang="ru-RU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создание «осмысленных» комбинаций из меню каждого из ресторанов с последующим выбором комбинаций, соответствующих определенным критериям («осмысленных» - значит комбинации из 2 или 3 позиций, без повторов, не должны содержать только еду или только напитки). </a:t>
            </a:r>
            <a:r>
              <a:rPr lang="ru-RU" sz="1000" dirty="0" smtClean="0"/>
              <a:t>Алгоритм должен последовательно возвращать все возможные комбинации, а не случайные.</a:t>
            </a:r>
          </a:p>
          <a:p>
            <a:endParaRPr lang="ru-RU" sz="1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Преимущества такого подхода:</a:t>
            </a:r>
            <a:r>
              <a:rPr lang="ru-RU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ru-RU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Позволяет не просто ответить на вопрос «Какой ресторан лучше», но и предложить максимально разнообразное меню вне зависимости от выбранного ресторана. </a:t>
            </a:r>
          </a:p>
          <a:p>
            <a:r>
              <a:rPr lang="ru-RU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Критерии (как статистические, так и по отдельным показателям) можно гибко задавать, менять, быстро получать результаты, сохранять и сравнивать их.</a:t>
            </a:r>
          </a:p>
          <a:p>
            <a:r>
              <a:rPr lang="ru-RU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Данный подход может рассматриваться как задел, </a:t>
            </a:r>
            <a:r>
              <a: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proof of concept </a:t>
            </a:r>
            <a:r>
              <a:rPr lang="ru-RU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 дальнейшего развития решения</a:t>
            </a:r>
            <a:r>
              <a:rPr lang="ru-RU" sz="10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(об этом скажем пару слов в финальной части).</a:t>
            </a:r>
            <a:endParaRPr lang="ru-RU" sz="1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200" dirty="0" smtClean="0"/>
              <a:t>Мы составили</a:t>
            </a:r>
            <a:r>
              <a:rPr lang="ru-RU" sz="1200" baseline="0" dirty="0" smtClean="0"/>
              <a:t> несколько форматов </a:t>
            </a:r>
            <a:r>
              <a:rPr lang="ru-RU" sz="1200" baseline="0" dirty="0" smtClean="0"/>
              <a:t>для последующей генерации </a:t>
            </a:r>
            <a:r>
              <a:rPr lang="ru-RU" sz="1200" baseline="0" dirty="0" smtClean="0"/>
              <a:t>комбинаций. </a:t>
            </a:r>
            <a:r>
              <a:rPr lang="ru-RU" sz="1200" dirty="0" smtClean="0"/>
              <a:t>Примерно так эти комбинации могут</a:t>
            </a:r>
            <a:r>
              <a:rPr lang="ru-RU" sz="1200" baseline="0" dirty="0" smtClean="0"/>
              <a:t> выглядеть в обобщенном виде</a:t>
            </a:r>
            <a:r>
              <a:rPr lang="en-US" sz="1200" baseline="0" dirty="0" smtClean="0"/>
              <a:t> – </a:t>
            </a:r>
            <a:r>
              <a:rPr lang="ru-RU" sz="1200" baseline="0" dirty="0" smtClean="0"/>
              <a:t>соответственно, плотный (полноценный) завтрак и обед: 1-е, 2-е и напиток, легкий завтрак или обед, где уже только одно блюдо и напиток, и перекус, состоящий </a:t>
            </a:r>
            <a:r>
              <a:rPr lang="ru-RU" sz="1200" baseline="0" dirty="0" smtClean="0"/>
              <a:t>из, </a:t>
            </a:r>
            <a:r>
              <a:rPr lang="ru-RU" sz="1200" baseline="0" dirty="0" smtClean="0"/>
              <a:t>условно говоря, сухого пайка (чипсы, орешки, батончик мюсли и т.д.) и напитка.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ru-RU" sz="1200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200" baseline="0" dirty="0" smtClean="0"/>
              <a:t>Отнесение категорий к завтраку или обеду мы делали, основываясь на собственных представлениях о типичном завтраке или обеде: например, супы, салаты – это скорее обед, овсянка, мюсли, кофе – завтрак.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ru-RU" sz="1200" dirty="0" smtClean="0"/>
              <a:t>Тут</a:t>
            </a:r>
            <a:r>
              <a:rPr lang="ru-RU" sz="1200" baseline="0" dirty="0" smtClean="0"/>
              <a:t> схема алгоритма, выглядит это немного </a:t>
            </a:r>
            <a:r>
              <a:rPr lang="ru-RU" sz="1200" baseline="0" dirty="0" err="1" smtClean="0"/>
              <a:t>стрёмно</a:t>
            </a:r>
            <a:r>
              <a:rPr lang="ru-RU" sz="1200" baseline="0" dirty="0" smtClean="0"/>
              <a:t>, уж простите, изобразили как могли =)</a:t>
            </a:r>
            <a:endParaRPr lang="ru-RU" sz="1200" dirty="0" smtClean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endParaRPr lang="ru-RU" sz="1200" dirty="0" smtClean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200" dirty="0" smtClean="0"/>
              <a:t>Выделение меню каждого ресторана из общего </a:t>
            </a:r>
            <a:r>
              <a:rPr lang="ru-RU" sz="1200" dirty="0" err="1" smtClean="0"/>
              <a:t>датасета</a:t>
            </a:r>
            <a:r>
              <a:rPr lang="ru-RU" sz="1200" dirty="0" smtClean="0"/>
              <a:t>. Для удобства работы по каждому меню применялся отдельный ноутбук с одним и тем же </a:t>
            </a:r>
            <a:r>
              <a:rPr lang="ru-RU" sz="1200" dirty="0" smtClean="0"/>
              <a:t>алгоритмом</a:t>
            </a:r>
            <a:r>
              <a:rPr lang="ru-RU" sz="1200" baseline="0" dirty="0" smtClean="0"/>
              <a:t> – т.е. отдельно алгоритм и результаты для </a:t>
            </a:r>
            <a:r>
              <a:rPr lang="en-US" sz="1200" baseline="0" dirty="0" err="1" smtClean="0"/>
              <a:t>McD</a:t>
            </a:r>
            <a:r>
              <a:rPr lang="en-US" sz="1200" baseline="0" dirty="0" smtClean="0"/>
              <a:t>, </a:t>
            </a:r>
            <a:r>
              <a:rPr lang="ru-RU" sz="1200" baseline="0" dirty="0" smtClean="0"/>
              <a:t>отдельно для </a:t>
            </a:r>
            <a:r>
              <a:rPr lang="en-US" sz="1200" baseline="0" dirty="0" smtClean="0"/>
              <a:t>SB.</a:t>
            </a:r>
            <a:endParaRPr lang="en-US" sz="1200" dirty="0" smtClean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200" dirty="0" smtClean="0"/>
              <a:t>Нормирование значений в </a:t>
            </a:r>
            <a:r>
              <a:rPr lang="ru-RU" sz="1200" dirty="0" err="1" smtClean="0"/>
              <a:t>датасетах</a:t>
            </a:r>
            <a:r>
              <a:rPr lang="ru-RU" sz="1200" dirty="0" smtClean="0"/>
              <a:t> по данным словаря</a:t>
            </a:r>
            <a:r>
              <a:rPr lang="en-US" sz="1200" dirty="0" smtClean="0"/>
              <a:t> </a:t>
            </a:r>
            <a:r>
              <a:rPr lang="ru-RU" sz="1200" dirty="0" err="1" smtClean="0"/>
              <a:t>meal_norm</a:t>
            </a:r>
            <a:r>
              <a:rPr lang="ru-RU" sz="1200" dirty="0" smtClean="0"/>
              <a:t> со взвешенной нормой (в расчете на один прием пищи): показатели блюд выражены в долях от нормы в расчете на один приём пищи.</a:t>
            </a:r>
            <a:endParaRPr lang="en-US" sz="1200" dirty="0" smtClean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200" dirty="0" smtClean="0"/>
              <a:t>Извлечение</a:t>
            </a:r>
            <a:r>
              <a:rPr lang="ru-RU" sz="1200" baseline="0" dirty="0" smtClean="0"/>
              <a:t> категорий блюд из каждого </a:t>
            </a:r>
            <a:r>
              <a:rPr lang="ru-RU" sz="1200" baseline="0" dirty="0" err="1" smtClean="0"/>
              <a:t>датасета</a:t>
            </a:r>
            <a:r>
              <a:rPr lang="ru-RU" sz="1200" baseline="0" dirty="0" smtClean="0"/>
              <a:t> (этот признак был добавлен на этапе предобработки).</a:t>
            </a:r>
            <a:endParaRPr lang="ru-RU" sz="1200" dirty="0" smtClean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200" dirty="0" smtClean="0"/>
              <a:t>Разработка форматов завтраков / обедов: «1-ое блюдо, 2-ое блюда, 3-е (напиток)» -</a:t>
            </a:r>
            <a:r>
              <a:rPr lang="ru-RU" sz="1200" baseline="0" dirty="0" smtClean="0"/>
              <a:t> это как раз то, что в обобщенном виде было представлено на предыдущем слайде.</a:t>
            </a:r>
            <a:endParaRPr lang="ru-RU" sz="1200" dirty="0" smtClean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200" dirty="0" smtClean="0"/>
              <a:t>Составление вручную списка групп 1-х, 2-х блюд  и напитков для завтраков и обедов. Категории выбирались в соответствии с названиями («</a:t>
            </a:r>
            <a:r>
              <a:rPr lang="ru-RU" sz="1200" dirty="0" err="1" smtClean="0"/>
              <a:t>Hot</a:t>
            </a:r>
            <a:r>
              <a:rPr lang="ru-RU" sz="1200" dirty="0" smtClean="0"/>
              <a:t> </a:t>
            </a:r>
            <a:r>
              <a:rPr lang="ru-RU" sz="1200" dirty="0" err="1" smtClean="0"/>
              <a:t>Breakfast</a:t>
            </a:r>
            <a:r>
              <a:rPr lang="ru-RU" sz="1200" dirty="0" smtClean="0"/>
              <a:t>» в меню обоих ресторанов включался в состав завтраков; </a:t>
            </a:r>
            <a:r>
              <a:rPr lang="ru-RU" sz="1200" dirty="0" err="1" smtClean="0"/>
              <a:t>Lunch</a:t>
            </a:r>
            <a:r>
              <a:rPr lang="ru-RU" sz="1200" dirty="0" smtClean="0"/>
              <a:t>/</a:t>
            </a:r>
            <a:r>
              <a:rPr lang="ru-RU" sz="1200" dirty="0" err="1" smtClean="0"/>
              <a:t>Sandwiches</a:t>
            </a:r>
            <a:r>
              <a:rPr lang="ru-RU" sz="1200" dirty="0" smtClean="0"/>
              <a:t> в меню SB – в состав обедов  и т.д.).</a:t>
            </a:r>
            <a:r>
              <a:rPr lang="ru-RU" sz="1200" baseline="0" dirty="0" smtClean="0"/>
              <a:t> Т</a:t>
            </a:r>
            <a:r>
              <a:rPr lang="ru-RU" sz="1200" dirty="0" smtClean="0"/>
              <a:t>акже мы ориентировались на собственные</a:t>
            </a:r>
            <a:r>
              <a:rPr lang="ru-RU" sz="1200" baseline="0" dirty="0" smtClean="0"/>
              <a:t> </a:t>
            </a:r>
            <a:r>
              <a:rPr lang="ru-RU" sz="1200" dirty="0" smtClean="0"/>
              <a:t>представления о классическом завтраке / обеде, например, супы – на обед, салаты – как первые блюда на завтрак или обед и т.п.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200" dirty="0" smtClean="0"/>
              <a:t>Полученный</a:t>
            </a:r>
            <a:r>
              <a:rPr lang="ru-RU" sz="1200" baseline="0" dirty="0" smtClean="0"/>
              <a:t> список вместе с </a:t>
            </a:r>
            <a:r>
              <a:rPr lang="ru-RU" sz="1200" baseline="0" dirty="0" err="1" smtClean="0"/>
              <a:t>датасетом</a:t>
            </a:r>
            <a:r>
              <a:rPr lang="ru-RU" sz="1200" baseline="0" dirty="0" smtClean="0"/>
              <a:t> передавался функции-комбинатору, которая возвращала все </a:t>
            </a:r>
            <a:r>
              <a:rPr lang="ru-RU" sz="1200" baseline="0" dirty="0" smtClean="0"/>
              <a:t>бесповторные </a:t>
            </a:r>
            <a:r>
              <a:rPr lang="ru-RU" sz="1200" baseline="0" dirty="0" smtClean="0"/>
              <a:t>комбинации блюд, используя данный список как шаблон.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После чего функция-сумматор </a:t>
            </a:r>
            <a:r>
              <a:rPr lang="ru-RU" sz="1200" baseline="0" dirty="0" smtClean="0"/>
              <a:t>возвращала суммарную </a:t>
            </a:r>
            <a:r>
              <a:rPr lang="ru-RU" sz="1200" baseline="0" dirty="0" smtClean="0"/>
              <a:t>энергетическую и питательную ценность по всем 6 параметрам для каждой комбинации блюд.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200" baseline="0" dirty="0" smtClean="0"/>
              <a:t>В полуавтоматическом режиме прогоняли </a:t>
            </a:r>
            <a:r>
              <a:rPr lang="ru-RU" sz="1200" baseline="0" dirty="0" err="1" smtClean="0"/>
              <a:t>датасет</a:t>
            </a:r>
            <a:r>
              <a:rPr lang="ru-RU" sz="1200" baseline="0" dirty="0" smtClean="0"/>
              <a:t> по всем шаблонным спискам, результаты всех прогонов собрали в единый </a:t>
            </a:r>
            <a:r>
              <a:rPr lang="ru-RU" sz="1200" baseline="0" dirty="0" err="1" smtClean="0"/>
              <a:t>датафрейм</a:t>
            </a:r>
            <a:r>
              <a:rPr lang="ru-RU" sz="1200" baseline="0" dirty="0" smtClean="0"/>
              <a:t>, который в итоге насчитывал </a:t>
            </a:r>
            <a:r>
              <a:rPr lang="en-US" sz="1200" baseline="0" dirty="0" smtClean="0"/>
              <a:t>&gt;</a:t>
            </a:r>
            <a:r>
              <a:rPr lang="ru-RU" sz="1200" baseline="0" dirty="0" smtClean="0"/>
              <a:t>360К строк.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ru-RU" sz="1200" baseline="0" dirty="0" smtClean="0"/>
              <a:t>Данный </a:t>
            </a:r>
            <a:r>
              <a:rPr lang="ru-RU" sz="1200" baseline="0" dirty="0" err="1" smtClean="0"/>
              <a:t>датафрейм</a:t>
            </a:r>
            <a:r>
              <a:rPr lang="ru-RU" sz="1200" baseline="0" dirty="0" smtClean="0"/>
              <a:t> всех возможных комбинаций по всем шаблонам подвергался фильтрации по двум критериям: по </a:t>
            </a:r>
            <a:r>
              <a:rPr lang="ru-RU" sz="1200" b="1" baseline="0" dirty="0" smtClean="0"/>
              <a:t>среднему значению суммарных показателей конкретной комбинации </a:t>
            </a:r>
            <a:r>
              <a:rPr lang="ru-RU" sz="1200" baseline="0" dirty="0" smtClean="0"/>
              <a:t>и по </a:t>
            </a:r>
            <a:r>
              <a:rPr lang="ru-RU" sz="1200" b="1" baseline="0" dirty="0" smtClean="0"/>
              <a:t>стандартному отклонению – т.е. разбросу между разными показателями</a:t>
            </a:r>
            <a:r>
              <a:rPr lang="ru-RU" sz="1200" baseline="0" dirty="0" smtClean="0"/>
              <a:t>. В зависимости от значений критериев, мы реализовали </a:t>
            </a:r>
            <a:r>
              <a:rPr lang="ru-RU" sz="1200" b="1" baseline="0" dirty="0" smtClean="0"/>
              <a:t>три сценария фильтрации</a:t>
            </a:r>
            <a:r>
              <a:rPr lang="ru-RU" sz="1200" baseline="0" dirty="0" smtClean="0"/>
              <a:t>.</a:t>
            </a:r>
            <a:endParaRPr lang="ru-RU" sz="120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-3556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ru-RU" sz="1200" dirty="0" smtClean="0"/>
              <a:t>Критерий</a:t>
            </a:r>
            <a:r>
              <a:rPr lang="ru-RU" sz="1200" baseline="0" dirty="0" smtClean="0"/>
              <a:t> с</a:t>
            </a:r>
            <a:r>
              <a:rPr lang="ru-RU" sz="1200" dirty="0" smtClean="0"/>
              <a:t>реднего значение в данном случае показывает </a:t>
            </a:r>
            <a:r>
              <a:rPr lang="ru-RU" dirty="0" smtClean="0"/>
              <a:t>насколько среднее по 6 показателям (которые представляют собой сумму конкретных значений по каждому</a:t>
            </a:r>
            <a:r>
              <a:rPr lang="ru-RU" baseline="0" dirty="0" smtClean="0"/>
              <a:t> блюду</a:t>
            </a:r>
            <a:r>
              <a:rPr lang="ru-RU" dirty="0" smtClean="0"/>
              <a:t>) близко к заданному числу. Так, </a:t>
            </a:r>
            <a:r>
              <a:rPr lang="en-US" b="1" dirty="0" smtClean="0"/>
              <a:t>MEAN</a:t>
            </a:r>
            <a:r>
              <a:rPr lang="ru-RU" dirty="0" smtClean="0"/>
              <a:t> </a:t>
            </a:r>
            <a:r>
              <a:rPr lang="ru-RU" sz="1200" dirty="0" smtClean="0"/>
              <a:t> = 1 соответствует норме по данному показателю в расчете на один прием пищи,</a:t>
            </a:r>
            <a:r>
              <a:rPr lang="ru-RU" sz="1200" baseline="0" dirty="0" smtClean="0"/>
              <a:t> а например, с</a:t>
            </a:r>
            <a:r>
              <a:rPr lang="ru-RU" sz="1200" dirty="0" smtClean="0"/>
              <a:t>реднее = 1,2 соответствует увеличению нормы на 20% в расчете</a:t>
            </a:r>
            <a:r>
              <a:rPr lang="ru-RU" sz="1200" baseline="0" dirty="0" smtClean="0"/>
              <a:t> на один прием пищи - его мы использовали в третьем сценарии.</a:t>
            </a:r>
          </a:p>
          <a:p>
            <a:pPr marL="0" lvl="0" indent="-3556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ru-RU" sz="1200" baseline="0" dirty="0" smtClean="0"/>
          </a:p>
          <a:p>
            <a:pPr marL="0" lvl="0" indent="-3556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ru-RU" sz="1200" baseline="0" dirty="0" smtClean="0"/>
              <a:t>А контроль критерия </a:t>
            </a:r>
            <a:r>
              <a:rPr lang="en-US" sz="1200" b="1" baseline="0" dirty="0" smtClean="0"/>
              <a:t>STDEV</a:t>
            </a:r>
            <a:r>
              <a:rPr lang="en-US" sz="1200" baseline="0" dirty="0" smtClean="0"/>
              <a:t> </a:t>
            </a:r>
            <a:r>
              <a:rPr lang="ru-RU" sz="1200" baseline="0" dirty="0" smtClean="0"/>
              <a:t>позволяет гарантировать, что соответствие </a:t>
            </a:r>
            <a:r>
              <a:rPr lang="ru-RU" sz="1200" baseline="0" dirty="0" smtClean="0"/>
              <a:t>среднему </a:t>
            </a:r>
            <a:r>
              <a:rPr lang="ru-RU" sz="1200" baseline="0" dirty="0" smtClean="0"/>
              <a:t>(первый критерий) не получилось лишь благодаря тому, что сильное отрицательное отклонение по одному показателю, например, по жирам, </a:t>
            </a:r>
            <a:r>
              <a:rPr lang="ru-RU" sz="1200" baseline="0" dirty="0" err="1" smtClean="0"/>
              <a:t>скомпенсировалось</a:t>
            </a:r>
            <a:r>
              <a:rPr lang="ru-RU" sz="1200" baseline="0" dirty="0" smtClean="0"/>
              <a:t> примерно таким же по модулю, но положительным отклонением другого, например, натрия. </a:t>
            </a:r>
            <a:r>
              <a:rPr lang="ru-RU" sz="1200" baseline="0" dirty="0" smtClean="0"/>
              <a:t>Т.о., мы контролируем </a:t>
            </a:r>
            <a:r>
              <a:rPr lang="ru-RU" sz="1200" baseline="0" dirty="0" smtClean="0"/>
              <a:t>не только соответствие показателей целевому, но и следим, чтобы это соответствие не достигалось за </a:t>
            </a:r>
            <a:r>
              <a:rPr lang="ru-RU" sz="1200" baseline="0" dirty="0" smtClean="0"/>
              <a:t>счет больших </a:t>
            </a:r>
            <a:r>
              <a:rPr lang="ru-RU" sz="1200" baseline="0" dirty="0" smtClean="0"/>
              <a:t>разнонаправленных отклонений разных показателей.</a:t>
            </a:r>
            <a:endParaRPr lang="ru-RU" sz="1200" dirty="0" smtClean="0"/>
          </a:p>
          <a:p>
            <a:pPr marL="0" lvl="0" indent="-3556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ru-RU" sz="1200" dirty="0" smtClean="0"/>
          </a:p>
          <a:p>
            <a:pPr marL="0" lvl="0" indent="-3556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ru-RU" sz="1200" dirty="0" smtClean="0"/>
              <a:t>Далее мы применили несколько сценариев выбора лучших блюд из полученного набора: отфильтровали варианты с определенными средними значениями (MEAN) и стандартными отклонениями (STDEV). Если</a:t>
            </a:r>
            <a:r>
              <a:rPr lang="ru-RU" sz="1200" baseline="0" dirty="0" smtClean="0"/>
              <a:t> в качестве идеальной модели взять «идеальный прием пищи» - завтрак или обед, то среднее суммарных значений показателей будет точно соответствовать 1, а </a:t>
            </a:r>
            <a:r>
              <a:rPr lang="en-US" sz="1200" baseline="0" dirty="0" smtClean="0"/>
              <a:t>STDEV = 0</a:t>
            </a:r>
            <a:r>
              <a:rPr lang="ru-RU" sz="1200" baseline="0" dirty="0" smtClean="0"/>
              <a:t> при этом гарантирует справедливость и более сильного утверждения: </a:t>
            </a:r>
            <a:r>
              <a:rPr lang="ru-RU" sz="1200" b="1" baseline="0" dirty="0" smtClean="0"/>
              <a:t>не только среднее = 1, но и каждый из показателей =</a:t>
            </a:r>
            <a:r>
              <a:rPr lang="ru-RU" sz="1200" baseline="0" dirty="0" smtClean="0"/>
              <a:t>1.</a:t>
            </a:r>
          </a:p>
          <a:p>
            <a:pPr marL="0" lvl="0" indent="-3556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 lang="ru-RU" sz="1200" baseline="0" dirty="0" smtClean="0"/>
          </a:p>
          <a:p>
            <a:pPr marL="0" lvl="0" indent="-355600" algn="l" rtl="0"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ru-RU" sz="1200" baseline="0" dirty="0" smtClean="0"/>
              <a:t>Разумеется, это идеал, его достичь едва ли возможно, да и не нужно. Мы просто прогнали три сценария, которые отличаются по степени отклонения </a:t>
            </a:r>
            <a:r>
              <a:rPr lang="en-US" sz="1200" baseline="0" dirty="0" smtClean="0"/>
              <a:t>MEAN </a:t>
            </a:r>
            <a:r>
              <a:rPr lang="ru-RU" sz="1200" baseline="0" dirty="0" smtClean="0"/>
              <a:t>и </a:t>
            </a:r>
            <a:r>
              <a:rPr lang="en-US" sz="1200" baseline="0" dirty="0" smtClean="0"/>
              <a:t>STDEV </a:t>
            </a:r>
            <a:r>
              <a:rPr lang="ru-RU" sz="1200" baseline="0" dirty="0" smtClean="0"/>
              <a:t>от идеальных: «мягкая», «жесткая» и «спортивная» норма. Внизу представлены несколько примеров уже конкретных комбинаций блюд взятых из результатов конкретного сценария. Тут стоит прокомментировать: алгоритм работает хорошо, </a:t>
            </a:r>
            <a:r>
              <a:rPr lang="ru-RU" sz="1200" baseline="0" dirty="0" smtClean="0"/>
              <a:t>но </a:t>
            </a:r>
            <a:r>
              <a:rPr lang="ru-RU" sz="1200" baseline="0" dirty="0" smtClean="0"/>
              <a:t>все равно довольно формально: вряд ли завтрак или обед для подростка из картошки фри и мороженого понравится кому-либо, кроме самого подростка, разумеется =) Т.е. тут все равно нужен контроль взрослых, а работа алгоритма, скорее система поддержки принятия решений. Именно поддержки</a:t>
            </a:r>
            <a:r>
              <a:rPr lang="ru-RU" sz="1200" baseline="0" dirty="0" smtClean="0"/>
              <a:t>.</a:t>
            </a:r>
            <a:endParaRPr lang="ru-RU" sz="1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42B4B1-F72C-4DCF-83B5-4C487D5BC5A3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15.11.2019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hyperlink" Target="https://www.kaggle.com/mcdonalds/nutrition-facts" TargetMode="External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galacts.ru/doc/pismo-minobrnauki-rossii-ot-12042012-n-06-731/" TargetMode="External"/><Relationship Id="rId5" Type="http://schemas.openxmlformats.org/officeDocument/2006/relationships/hyperlink" Target="http://www.normacs.ru/Doclist/doc/11HIP.html" TargetMode="External"/><Relationship Id="rId4" Type="http://schemas.openxmlformats.org/officeDocument/2006/relationships/hyperlink" Target="https://www.kaggle.com/starbucks/starbucks-men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jpe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6.jpeg"/><Relationship Id="rId5" Type="http://schemas.openxmlformats.org/officeDocument/2006/relationships/image" Target="../media/image21.jpeg"/><Relationship Id="rId10" Type="http://schemas.openxmlformats.org/officeDocument/2006/relationships/image" Target="../media/image25.jpeg"/><Relationship Id="rId4" Type="http://schemas.openxmlformats.org/officeDocument/2006/relationships/image" Target="../media/image20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 descr="Картинки по запросу westeros animals thrones"/>
          <p:cNvPicPr preferRelativeResize="0"/>
          <p:nvPr/>
        </p:nvPicPr>
        <p:blipFill rotWithShape="1">
          <a:blip r:embed="rId3" cstate="print">
            <a:alphaModFix/>
          </a:blip>
          <a:srcRect r="-542"/>
          <a:stretch/>
        </p:blipFill>
        <p:spPr>
          <a:xfrm>
            <a:off x="0" y="4581127"/>
            <a:ext cx="9191050" cy="193837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>
            <a:spLocks noGrp="1"/>
          </p:cNvSpPr>
          <p:nvPr>
            <p:ph type="ctrTitle"/>
          </p:nvPr>
        </p:nvSpPr>
        <p:spPr>
          <a:xfrm>
            <a:off x="634580" y="476672"/>
            <a:ext cx="7920880" cy="576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 sz="2400" b="1" dirty="0" smtClean="0"/>
              <a:t>Анализ </a:t>
            </a:r>
            <a:r>
              <a:rPr lang="ru" sz="2400" b="1" dirty="0"/>
              <a:t>меню </a:t>
            </a:r>
            <a:r>
              <a:rPr lang="ru" sz="2400" b="1" dirty="0" smtClean="0"/>
              <a:t>ресторанов </a:t>
            </a:r>
            <a:r>
              <a:rPr lang="ru" sz="2400" b="1" dirty="0"/>
              <a:t>быстрого </a:t>
            </a:r>
            <a:r>
              <a:rPr lang="ru" sz="2400" b="1" dirty="0" smtClean="0"/>
              <a:t>питания:</a:t>
            </a:r>
            <a:endParaRPr sz="2400" dirty="0"/>
          </a:p>
        </p:txBody>
      </p:sp>
      <p:sp>
        <p:nvSpPr>
          <p:cNvPr id="142" name="Google Shape;142;p25"/>
          <p:cNvSpPr txBox="1">
            <a:spLocks noGrp="1"/>
          </p:cNvSpPr>
          <p:nvPr>
            <p:ph type="subTitle" idx="1"/>
          </p:nvPr>
        </p:nvSpPr>
        <p:spPr>
          <a:xfrm>
            <a:off x="2339753" y="5067901"/>
            <a:ext cx="6804248" cy="80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" sz="2200" dirty="0">
                <a:solidFill>
                  <a:schemeClr val="lt1"/>
                </a:solidFill>
              </a:rPr>
              <a:t>Отчет подготовлен командой аналитиков </a:t>
            </a:r>
            <a:r>
              <a:rPr lang="ru" sz="2200" b="1" dirty="0">
                <a:solidFill>
                  <a:schemeClr val="lt1"/>
                </a:solidFill>
              </a:rPr>
              <a:t>«Westeros»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ru" sz="2200" dirty="0">
                <a:solidFill>
                  <a:schemeClr val="lt1"/>
                </a:solidFill>
              </a:rPr>
              <a:t>для детского развивающего центра </a:t>
            </a:r>
            <a:r>
              <a:rPr lang="ru" sz="2200" b="1" dirty="0" smtClean="0">
                <a:solidFill>
                  <a:schemeClr val="lt1"/>
                </a:solidFill>
              </a:rPr>
              <a:t>«</a:t>
            </a:r>
            <a:r>
              <a:rPr lang="ru" sz="2200" b="1" dirty="0">
                <a:solidFill>
                  <a:schemeClr val="lt1"/>
                </a:solidFill>
              </a:rPr>
              <a:t>Мега Мозг</a:t>
            </a:r>
            <a:r>
              <a:rPr lang="ru" sz="2200" b="1" dirty="0" smtClean="0">
                <a:solidFill>
                  <a:schemeClr val="lt1"/>
                </a:solidFill>
              </a:rPr>
              <a:t>»</a:t>
            </a:r>
            <a:endParaRPr sz="2200" b="1" dirty="0">
              <a:solidFill>
                <a:schemeClr val="lt1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184751" y="3562261"/>
            <a:ext cx="2120400" cy="3251115"/>
            <a:chOff x="184751" y="3356992"/>
            <a:chExt cx="2120400" cy="3251115"/>
          </a:xfrm>
        </p:grpSpPr>
        <p:pic>
          <p:nvPicPr>
            <p:cNvPr id="140" name="Google Shape;140;p25" descr="Картинки по запросу westeros animals thrones"/>
            <p:cNvPicPr preferRelativeResize="0"/>
            <p:nvPr/>
          </p:nvPicPr>
          <p:blipFill rotWithShape="1">
            <a:blip r:embed="rId4" cstate="print">
              <a:alphaModFix/>
            </a:blip>
            <a:srcRect/>
            <a:stretch/>
          </p:blipFill>
          <p:spPr>
            <a:xfrm>
              <a:off x="326841" y="3356992"/>
              <a:ext cx="1836204" cy="32511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5"/>
            <p:cNvSpPr/>
            <p:nvPr/>
          </p:nvSpPr>
          <p:spPr>
            <a:xfrm>
              <a:off x="184751" y="3504680"/>
              <a:ext cx="2120400" cy="6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30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Westeros</a:t>
              </a:r>
              <a:endParaRPr sz="30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25"/>
          <p:cNvSpPr txBox="1"/>
          <p:nvPr/>
        </p:nvSpPr>
        <p:spPr>
          <a:xfrm>
            <a:off x="2627784" y="3933056"/>
            <a:ext cx="5062765" cy="408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9525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" sz="2000" b="1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Aleksandr Berezkin</a:t>
            </a:r>
            <a:r>
              <a:rPr lang="ru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" sz="2000" b="1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Merr</a:t>
            </a:r>
            <a:r>
              <a:rPr lang="ru" sz="20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" sz="2000" b="1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Fatima </a:t>
            </a:r>
            <a:r>
              <a:rPr lang="ru" sz="2000" b="1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Jandossova</a:t>
            </a:r>
            <a:endParaRPr sz="2000" b="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41;p25"/>
          <p:cNvSpPr txBox="1">
            <a:spLocks/>
          </p:cNvSpPr>
          <p:nvPr/>
        </p:nvSpPr>
        <p:spPr>
          <a:xfrm>
            <a:off x="251520" y="2515980"/>
            <a:ext cx="8712967" cy="9130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lvl="0" algn="ctr">
              <a:buClr>
                <a:schemeClr val="dk1"/>
              </a:buClr>
              <a:buSzPts val="4400"/>
            </a:pPr>
            <a:r>
              <a:rPr lang="ru-RU" sz="3600" b="1" dirty="0" smtClean="0"/>
              <a:t>что </a:t>
            </a:r>
            <a:r>
              <a:rPr lang="ru-RU" sz="3600" b="1" dirty="0" smtClean="0">
                <a:latin typeface="+mj-lt"/>
                <a:ea typeface="+mj-ea"/>
                <a:cs typeface="+mj-cs"/>
              </a:rPr>
              <a:t>выбрать для детского питания?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63041" y="6117912"/>
            <a:ext cx="190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1" dirty="0" smtClean="0">
                <a:solidFill>
                  <a:schemeClr val="lt1"/>
                </a:solidFill>
              </a:rPr>
              <a:t>©</a:t>
            </a:r>
            <a:r>
              <a:rPr lang="en-US" b="1" dirty="0" err="1" smtClean="0">
                <a:solidFill>
                  <a:schemeClr val="lt1"/>
                </a:solidFill>
              </a:rPr>
              <a:t>Westeros</a:t>
            </a:r>
            <a:r>
              <a:rPr lang="en-US" b="1" dirty="0" smtClean="0">
                <a:solidFill>
                  <a:schemeClr val="lt1"/>
                </a:solidFill>
              </a:rPr>
              <a:t>,  2019</a:t>
            </a:r>
          </a:p>
        </p:txBody>
      </p:sp>
      <p:grpSp>
        <p:nvGrpSpPr>
          <p:cNvPr id="17" name="Группа 16"/>
          <p:cNvGrpSpPr/>
          <p:nvPr/>
        </p:nvGrpSpPr>
        <p:grpSpPr>
          <a:xfrm>
            <a:off x="1835695" y="1052736"/>
            <a:ext cx="5021510" cy="1440160"/>
            <a:chOff x="1979712" y="1196752"/>
            <a:chExt cx="5021510" cy="1440160"/>
          </a:xfrm>
        </p:grpSpPr>
        <p:grpSp>
          <p:nvGrpSpPr>
            <p:cNvPr id="11" name="Группа 10"/>
            <p:cNvGrpSpPr/>
            <p:nvPr/>
          </p:nvGrpSpPr>
          <p:grpSpPr>
            <a:xfrm>
              <a:off x="2699792" y="1196752"/>
              <a:ext cx="3767888" cy="1165164"/>
              <a:chOff x="2699792" y="1556792"/>
              <a:chExt cx="3767888" cy="1165164"/>
            </a:xfrm>
          </p:grpSpPr>
          <p:pic>
            <p:nvPicPr>
              <p:cNvPr id="143" name="Google Shape;143;p25" descr="ÐÐ°ÑÑÐ¸Ð½ÐºÐ¸ Ð¿Ð¾ Ð·Ð°Ð¿ÑÐ¾ÑÑ mcdonalds logo png"/>
              <p:cNvPicPr preferRelativeResize="0"/>
              <p:nvPr/>
            </p:nvPicPr>
            <p:blipFill rotWithShape="1">
              <a:blip r:embed="rId5" cstate="print">
                <a:alphaModFix/>
              </a:blip>
              <a:srcRect l="5606" t="11099" r="4664" b="16727"/>
              <a:stretch/>
            </p:blipFill>
            <p:spPr>
              <a:xfrm>
                <a:off x="2699792" y="1556792"/>
                <a:ext cx="1145500" cy="10153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4" name="Google Shape;144;p25" descr="ÐÐ°ÑÑÐ¸Ð½ÐºÐ¸ Ð¿Ð¾ Ð·Ð°Ð¿ÑÐ¾ÑÑ Starbucks logo png"/>
              <p:cNvPicPr preferRelativeResize="0"/>
              <p:nvPr/>
            </p:nvPicPr>
            <p:blipFill rotWithShape="1">
              <a:blip r:embed="rId6" cstate="print">
                <a:alphaModFix/>
              </a:blip>
              <a:srcRect l="13337" r="14258"/>
              <a:stretch/>
            </p:blipFill>
            <p:spPr>
              <a:xfrm>
                <a:off x="5292080" y="1556792"/>
                <a:ext cx="1175600" cy="11651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6" name="Google Shape;146;p25"/>
              <p:cNvSpPr/>
              <p:nvPr/>
            </p:nvSpPr>
            <p:spPr>
              <a:xfrm>
                <a:off x="4224348" y="1746436"/>
                <a:ext cx="779700" cy="7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 sz="4400" b="1" i="0" u="none" strike="noStrike" cap="none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VS</a:t>
                </a:r>
                <a:endParaRPr sz="4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979712" y="2267580"/>
              <a:ext cx="2555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McDonald’s (</a:t>
              </a:r>
              <a:r>
                <a:rPr lang="ru-RU" dirty="0" smtClean="0"/>
                <a:t>далее </a:t>
              </a:r>
              <a:r>
                <a:rPr lang="en-US" dirty="0" err="1" smtClean="0"/>
                <a:t>McD</a:t>
              </a:r>
              <a:r>
                <a:rPr lang="en-US" dirty="0" smtClean="0"/>
                <a:t>)</a:t>
              </a:r>
              <a:endParaRPr lang="ru-RU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48197" y="2262014"/>
              <a:ext cx="21530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Starbucks (</a:t>
              </a:r>
              <a:r>
                <a:rPr lang="ru-RU" dirty="0" smtClean="0"/>
                <a:t>далее</a:t>
              </a:r>
              <a:r>
                <a:rPr lang="en-US" dirty="0" smtClean="0"/>
                <a:t> SB)</a:t>
              </a:r>
              <a:endParaRPr lang="ru-RU"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2;p63"/>
          <p:cNvSpPr txBox="1">
            <a:spLocks/>
          </p:cNvSpPr>
          <p:nvPr/>
        </p:nvSpPr>
        <p:spPr>
          <a:xfrm>
            <a:off x="224518" y="260648"/>
            <a:ext cx="7371818" cy="5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tabLst/>
              <a:defRPr/>
            </a:pPr>
            <a:r>
              <a:rPr lang="ru-RU" sz="3200" dirty="0" smtClean="0">
                <a:latin typeface="+mj-lt"/>
                <a:ea typeface="+mj-ea"/>
                <a:cs typeface="+mj-cs"/>
              </a:rPr>
              <a:t>Результаты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20" name="Группа 19"/>
          <p:cNvGrpSpPr/>
          <p:nvPr/>
        </p:nvGrpSpPr>
        <p:grpSpPr>
          <a:xfrm>
            <a:off x="3014335" y="857916"/>
            <a:ext cx="2781801" cy="3569559"/>
            <a:chOff x="192896" y="859733"/>
            <a:chExt cx="2781801" cy="3569559"/>
          </a:xfrm>
        </p:grpSpPr>
        <p:sp>
          <p:nvSpPr>
            <p:cNvPr id="5" name="Google Shape;505;p63"/>
            <p:cNvSpPr txBox="1"/>
            <p:nvPr/>
          </p:nvSpPr>
          <p:spPr>
            <a:xfrm>
              <a:off x="240797" y="2283564"/>
              <a:ext cx="2733900" cy="21457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McD_breakfast            1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McD_dinner             217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McD_light_breakfast      6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McD_light_dinner        62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McD_snack               12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SB_breakfast            27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SB_dinner              196</a:t>
              </a:r>
              <a:endParaRPr dirty="0"/>
            </a:p>
          </p:txBody>
        </p:sp>
        <p:sp>
          <p:nvSpPr>
            <p:cNvPr id="8" name="Google Shape;508;p63"/>
            <p:cNvSpPr txBox="1">
              <a:spLocks/>
            </p:cNvSpPr>
            <p:nvPr/>
          </p:nvSpPr>
          <p:spPr>
            <a:xfrm>
              <a:off x="192896" y="859733"/>
              <a:ext cx="2755608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itchFamily="34" charset="0"/>
                <a:buNone/>
                <a:tabLst/>
                <a:defRPr/>
              </a:pPr>
              <a:r>
                <a:rPr lang="ru-RU" sz="2200" dirty="0" smtClean="0"/>
                <a:t>«</a:t>
              </a:r>
              <a:r>
                <a:rPr kumimoji="0" lang="ru-RU" sz="220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cs"/>
                </a:rPr>
                <a:t>Жесткая норма»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itchFamily="34" charset="0"/>
                <a:buNone/>
                <a:tabLst/>
                <a:defRPr/>
              </a:pPr>
              <a:endParaRPr kumimoji="0" lang="ru-RU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1273" y="1519183"/>
              <a:ext cx="1536383" cy="6463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MEAN</a:t>
              </a:r>
              <a:r>
                <a:rPr lang="ru-RU" b="1" dirty="0" smtClean="0">
                  <a:solidFill>
                    <a:schemeClr val="bg1"/>
                  </a:solidFill>
                </a:rPr>
                <a:t> = 1</a:t>
              </a:r>
              <a:r>
                <a:rPr lang="ru-RU" dirty="0" smtClean="0">
                  <a:solidFill>
                    <a:schemeClr val="bg1"/>
                  </a:solidFill>
                </a:rPr>
                <a:t>±</a:t>
              </a:r>
              <a:r>
                <a:rPr lang="ru-RU" b="1" dirty="0" smtClean="0">
                  <a:solidFill>
                    <a:schemeClr val="bg1"/>
                  </a:solidFill>
                </a:rPr>
                <a:t>0.1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STDEV</a:t>
              </a:r>
              <a:r>
                <a:rPr lang="ru-RU" b="1" dirty="0" smtClean="0">
                  <a:solidFill>
                    <a:schemeClr val="bg1"/>
                  </a:solidFill>
                </a:rPr>
                <a:t> &lt;= 0.1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Группа 23"/>
          <p:cNvGrpSpPr/>
          <p:nvPr/>
        </p:nvGrpSpPr>
        <p:grpSpPr>
          <a:xfrm>
            <a:off x="5922459" y="859733"/>
            <a:ext cx="2753997" cy="4120785"/>
            <a:chOff x="2952221" y="876062"/>
            <a:chExt cx="2753997" cy="4120785"/>
          </a:xfrm>
        </p:grpSpPr>
        <p:sp>
          <p:nvSpPr>
            <p:cNvPr id="6" name="Google Shape;506;p63"/>
            <p:cNvSpPr txBox="1"/>
            <p:nvPr/>
          </p:nvSpPr>
          <p:spPr>
            <a:xfrm>
              <a:off x="2972318" y="2250987"/>
              <a:ext cx="2733900" cy="2745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McD_breakfast            11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McD_dinner             1508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McD_light_breakfast      39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McD_light_dinner        973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McD_snack                71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SB_breakfast            515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SB_dinner              2410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SB_light_breakfast        2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SB_light_dinner           9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509;p63"/>
            <p:cNvSpPr txBox="1">
              <a:spLocks/>
            </p:cNvSpPr>
            <p:nvPr/>
          </p:nvSpPr>
          <p:spPr>
            <a:xfrm>
              <a:off x="2952221" y="876062"/>
              <a:ext cx="2588602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itchFamily="34" charset="0"/>
                <a:buNone/>
                <a:tabLst/>
                <a:defRPr/>
              </a:pPr>
              <a:r>
                <a:rPr lang="ru-RU" sz="2200" dirty="0" smtClean="0"/>
                <a:t>«</a:t>
              </a:r>
              <a:r>
                <a:rPr kumimoji="0" lang="ru-RU" sz="220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cs"/>
                </a:rPr>
                <a:t>Мягкая норма»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itchFamily="34" charset="0"/>
                <a:buNone/>
                <a:tabLst/>
                <a:defRPr/>
              </a:pPr>
              <a:endParaRPr kumimoji="0" lang="ru-RU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331373" y="1517442"/>
              <a:ext cx="1536383" cy="646331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MEAN</a:t>
              </a:r>
              <a:r>
                <a:rPr lang="ru-RU" b="1" dirty="0" smtClean="0">
                  <a:solidFill>
                    <a:schemeClr val="bg1"/>
                  </a:solidFill>
                </a:rPr>
                <a:t> = 1</a:t>
              </a:r>
              <a:r>
                <a:rPr lang="ru-RU" dirty="0" smtClean="0">
                  <a:solidFill>
                    <a:schemeClr val="bg1"/>
                  </a:solidFill>
                </a:rPr>
                <a:t>±</a:t>
              </a:r>
              <a:r>
                <a:rPr lang="ru-RU" b="1" dirty="0" smtClean="0">
                  <a:solidFill>
                    <a:schemeClr val="bg1"/>
                  </a:solidFill>
                </a:rPr>
                <a:t>0.2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STDEV</a:t>
              </a:r>
              <a:r>
                <a:rPr lang="ru-RU" b="1" dirty="0" smtClean="0">
                  <a:solidFill>
                    <a:schemeClr val="bg1"/>
                  </a:solidFill>
                </a:rPr>
                <a:t> &lt;= 0.2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153546" y="859733"/>
            <a:ext cx="2922615" cy="2714813"/>
            <a:chOff x="5590550" y="876062"/>
            <a:chExt cx="2922615" cy="2714813"/>
          </a:xfrm>
        </p:grpSpPr>
        <p:sp>
          <p:nvSpPr>
            <p:cNvPr id="7" name="Google Shape;507;p63"/>
            <p:cNvSpPr txBox="1"/>
            <p:nvPr/>
          </p:nvSpPr>
          <p:spPr>
            <a:xfrm>
              <a:off x="5720168" y="2391175"/>
              <a:ext cx="2733900" cy="119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McD_dinner          595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McD_light_dinner    371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SB_breakfast          4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dirty="0"/>
                <a:t>SB_dinner            32</a:t>
              </a:r>
              <a:endParaRPr dirty="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510;p63"/>
            <p:cNvSpPr txBox="1">
              <a:spLocks/>
            </p:cNvSpPr>
            <p:nvPr/>
          </p:nvSpPr>
          <p:spPr>
            <a:xfrm>
              <a:off x="5590550" y="876062"/>
              <a:ext cx="2922615" cy="4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itchFamily="34" charset="0"/>
                <a:buNone/>
                <a:tabLst/>
                <a:defRPr/>
              </a:pPr>
              <a:r>
                <a:rPr lang="ru-RU" sz="2200" dirty="0" smtClean="0"/>
                <a:t>«</a:t>
              </a:r>
              <a:r>
                <a:rPr kumimoji="0" lang="ru-RU" sz="220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+mn-lt"/>
                  <a:ea typeface="+mn-ea"/>
                  <a:cs typeface="+mn-cs"/>
                </a:rPr>
                <a:t>Спортивный день»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 pitchFamily="34" charset="0"/>
                <a:buNone/>
                <a:tabLst/>
                <a:defRPr/>
              </a:pPr>
              <a:endParaRPr kumimoji="0" lang="ru-RU" sz="2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153724" y="1487729"/>
              <a:ext cx="1714315" cy="92333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MEAN</a:t>
              </a:r>
              <a:r>
                <a:rPr lang="ru-RU" b="1" dirty="0" smtClean="0">
                  <a:solidFill>
                    <a:schemeClr val="bg1"/>
                  </a:solidFill>
                </a:rPr>
                <a:t> = 1.2</a:t>
              </a:r>
              <a:r>
                <a:rPr lang="ru-RU" dirty="0" smtClean="0">
                  <a:solidFill>
                    <a:schemeClr val="bg1"/>
                  </a:solidFill>
                </a:rPr>
                <a:t>±</a:t>
              </a:r>
              <a:r>
                <a:rPr lang="ru-RU" b="1" dirty="0" smtClean="0">
                  <a:solidFill>
                    <a:schemeClr val="bg1"/>
                  </a:solidFill>
                </a:rPr>
                <a:t>0.1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STDEV</a:t>
              </a:r>
              <a:r>
                <a:rPr lang="ru-RU" b="1" dirty="0" smtClean="0">
                  <a:solidFill>
                    <a:schemeClr val="bg1"/>
                  </a:solidFill>
                </a:rPr>
                <a:t> &lt;= 0.1</a:t>
              </a:r>
            </a:p>
            <a:p>
              <a:r>
                <a:rPr lang="en-US" b="1" dirty="0" smtClean="0">
                  <a:solidFill>
                    <a:schemeClr val="bg1"/>
                  </a:solidFill>
                </a:rPr>
                <a:t>Energy</a:t>
              </a:r>
              <a:r>
                <a:rPr lang="ru-RU" b="1" dirty="0" smtClean="0">
                  <a:solidFill>
                    <a:schemeClr val="bg1"/>
                  </a:solidFill>
                </a:rPr>
                <a:t> &gt;= 1.2</a:t>
              </a:r>
              <a:r>
                <a:rPr lang="en-US" dirty="0" smtClean="0">
                  <a:solidFill>
                    <a:schemeClr val="bg1"/>
                  </a:solidFill>
                </a:rPr>
                <a:t>   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Google Shape;168;p28" descr="Картинки по запросу westeros animals thrones"/>
          <p:cNvPicPr preferRelativeResize="0"/>
          <p:nvPr/>
        </p:nvPicPr>
        <p:blipFill rotWithShape="1">
          <a:blip r:embed="rId3" cstate="print">
            <a:alphaModFix/>
            <a:lum bright="-3000"/>
          </a:blip>
          <a:srcRect r="-542"/>
          <a:stretch/>
        </p:blipFill>
        <p:spPr>
          <a:xfrm>
            <a:off x="0" y="5085184"/>
            <a:ext cx="9396536" cy="16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22;p35"/>
          <p:cNvPicPr preferRelativeResize="0"/>
          <p:nvPr/>
        </p:nvPicPr>
        <p:blipFill>
          <a:blip r:embed="rId4" cstate="print">
            <a:alphaModFix/>
            <a:lum bright="-1000" contrast="5000"/>
          </a:blip>
          <a:stretch>
            <a:fillRect/>
          </a:stretch>
        </p:blipFill>
        <p:spPr>
          <a:xfrm>
            <a:off x="362878" y="3717032"/>
            <a:ext cx="2192898" cy="314096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/>
          <p:cNvSpPr txBox="1"/>
          <p:nvPr/>
        </p:nvSpPr>
        <p:spPr>
          <a:xfrm>
            <a:off x="3095328" y="5373216"/>
            <a:ext cx="5581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Из </a:t>
            </a:r>
            <a:r>
              <a:rPr lang="ru-RU" sz="2000" b="1" dirty="0" smtClean="0">
                <a:solidFill>
                  <a:schemeClr val="bg1"/>
                </a:solidFill>
              </a:rPr>
              <a:t>360К</a:t>
            </a:r>
            <a:r>
              <a:rPr lang="ru-RU" sz="2000" dirty="0" smtClean="0">
                <a:solidFill>
                  <a:schemeClr val="bg1"/>
                </a:solidFill>
              </a:rPr>
              <a:t> комбинаций отбор по «жесткой норме» прошли лишь </a:t>
            </a:r>
            <a:r>
              <a:rPr lang="ru-RU" sz="2000" b="1" dirty="0" smtClean="0">
                <a:solidFill>
                  <a:schemeClr val="bg1"/>
                </a:solidFill>
              </a:rPr>
              <a:t>0,14%</a:t>
            </a:r>
            <a:r>
              <a:rPr lang="ru-RU" sz="2000" dirty="0" smtClean="0">
                <a:solidFill>
                  <a:schemeClr val="bg1"/>
                </a:solidFill>
              </a:rPr>
              <a:t>, по «мягкой норме» - </a:t>
            </a:r>
            <a:r>
              <a:rPr lang="ru-RU" sz="2000" b="1" dirty="0" smtClean="0">
                <a:solidFill>
                  <a:schemeClr val="bg1"/>
                </a:solidFill>
              </a:rPr>
              <a:t>1,43%</a:t>
            </a:r>
            <a:r>
              <a:rPr lang="ru-RU" sz="2000" dirty="0" smtClean="0">
                <a:solidFill>
                  <a:schemeClr val="bg1"/>
                </a:solidFill>
              </a:rPr>
              <a:t>, </a:t>
            </a:r>
          </a:p>
          <a:p>
            <a:r>
              <a:rPr lang="ru-RU" sz="2000" dirty="0" smtClean="0">
                <a:solidFill>
                  <a:schemeClr val="bg1"/>
                </a:solidFill>
              </a:rPr>
              <a:t>а по «Спортивному дню» - </a:t>
            </a:r>
            <a:r>
              <a:rPr lang="ru-RU" sz="2000" b="1" dirty="0" smtClean="0">
                <a:solidFill>
                  <a:schemeClr val="bg1"/>
                </a:solidFill>
              </a:rPr>
              <a:t>0,29%</a:t>
            </a:r>
            <a:endParaRPr lang="ru-RU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Диаграмма 1"/>
          <p:cNvGraphicFramePr/>
          <p:nvPr/>
        </p:nvGraphicFramePr>
        <p:xfrm>
          <a:off x="-48987" y="0"/>
          <a:ext cx="4572000" cy="5661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55576" y="5788935"/>
            <a:ext cx="2016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Всего</a:t>
            </a:r>
            <a:r>
              <a:rPr lang="en-US" sz="2000" dirty="0" smtClean="0"/>
              <a:t> SB: 223</a:t>
            </a:r>
          </a:p>
          <a:p>
            <a:r>
              <a:rPr lang="ru-RU" sz="2000" dirty="0" smtClean="0"/>
              <a:t>Всего</a:t>
            </a:r>
            <a:r>
              <a:rPr lang="en-US" sz="2000" dirty="0" smtClean="0"/>
              <a:t> </a:t>
            </a:r>
            <a:r>
              <a:rPr lang="en-US" sz="2000" dirty="0" err="1" smtClean="0"/>
              <a:t>McD</a:t>
            </a:r>
            <a:r>
              <a:rPr lang="en-US" sz="2000" dirty="0" smtClean="0"/>
              <a:t>: 298</a:t>
            </a:r>
            <a:endParaRPr lang="ru-RU" sz="2000" dirty="0"/>
          </a:p>
        </p:txBody>
      </p:sp>
      <p:graphicFrame>
        <p:nvGraphicFramePr>
          <p:cNvPr id="4" name="Диаграмма 3"/>
          <p:cNvGraphicFramePr/>
          <p:nvPr/>
        </p:nvGraphicFramePr>
        <p:xfrm>
          <a:off x="2984077" y="-82262"/>
          <a:ext cx="4572000" cy="5861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714596" y="5788935"/>
            <a:ext cx="1970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Всего</a:t>
            </a:r>
            <a:r>
              <a:rPr lang="en-US" sz="2000" dirty="0" smtClean="0"/>
              <a:t> SB: 2936</a:t>
            </a:r>
          </a:p>
          <a:p>
            <a:r>
              <a:rPr lang="ru-RU" sz="2000" dirty="0" smtClean="0"/>
              <a:t>Всего</a:t>
            </a:r>
            <a:r>
              <a:rPr lang="en-US" sz="2000" dirty="0" smtClean="0"/>
              <a:t> </a:t>
            </a:r>
            <a:r>
              <a:rPr lang="en-US" sz="2000" dirty="0" err="1" smtClean="0"/>
              <a:t>McD</a:t>
            </a:r>
            <a:r>
              <a:rPr lang="en-US" sz="2000" dirty="0" smtClean="0"/>
              <a:t>: 2602</a:t>
            </a:r>
            <a:endParaRPr lang="ru-RU" sz="2000" dirty="0"/>
          </a:p>
        </p:txBody>
      </p:sp>
      <p:graphicFrame>
        <p:nvGraphicFramePr>
          <p:cNvPr id="6" name="Диаграмма 5"/>
          <p:cNvGraphicFramePr/>
          <p:nvPr/>
        </p:nvGraphicFramePr>
        <p:xfrm>
          <a:off x="5976664" y="0"/>
          <a:ext cx="4572000" cy="5661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76256" y="5788935"/>
            <a:ext cx="18408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Всего</a:t>
            </a:r>
            <a:r>
              <a:rPr lang="en-US" sz="2000" dirty="0" smtClean="0"/>
              <a:t> SB: 3</a:t>
            </a:r>
            <a:r>
              <a:rPr lang="ru-RU" sz="2000" dirty="0" smtClean="0"/>
              <a:t>2</a:t>
            </a:r>
            <a:endParaRPr lang="en-US" sz="2000" dirty="0" smtClean="0"/>
          </a:p>
          <a:p>
            <a:r>
              <a:rPr lang="ru-RU" sz="2000" dirty="0" smtClean="0"/>
              <a:t>Всего</a:t>
            </a:r>
            <a:r>
              <a:rPr lang="en-US" sz="2000" dirty="0" smtClean="0"/>
              <a:t> </a:t>
            </a:r>
            <a:r>
              <a:rPr lang="en-US" sz="2000" dirty="0" err="1" smtClean="0"/>
              <a:t>McD</a:t>
            </a:r>
            <a:r>
              <a:rPr lang="en-US" sz="2000" dirty="0" smtClean="0"/>
              <a:t>: 996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2;p63"/>
          <p:cNvSpPr txBox="1">
            <a:spLocks/>
          </p:cNvSpPr>
          <p:nvPr/>
        </p:nvSpPr>
        <p:spPr>
          <a:xfrm>
            <a:off x="179512" y="260648"/>
            <a:ext cx="7371818" cy="5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tabLst/>
              <a:defRPr/>
            </a:pPr>
            <a:r>
              <a:rPr lang="ru-RU" sz="3200" dirty="0" smtClean="0">
                <a:latin typeface="+mj-lt"/>
                <a:ea typeface="+mj-ea"/>
                <a:cs typeface="+mj-cs"/>
              </a:rPr>
              <a:t>Выводы: о</a:t>
            </a:r>
            <a:r>
              <a:rPr kumimoji="0" lang="ru-R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тветы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на ключевые вопросы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11" name="Группа 10"/>
          <p:cNvGrpSpPr/>
          <p:nvPr/>
        </p:nvGrpSpPr>
        <p:grpSpPr>
          <a:xfrm>
            <a:off x="218862" y="889446"/>
            <a:ext cx="8637106" cy="1099394"/>
            <a:chOff x="218862" y="889446"/>
            <a:chExt cx="8637106" cy="1099394"/>
          </a:xfrm>
        </p:grpSpPr>
        <p:sp>
          <p:nvSpPr>
            <p:cNvPr id="3" name="Google Shape;503;p63"/>
            <p:cNvSpPr txBox="1">
              <a:spLocks/>
            </p:cNvSpPr>
            <p:nvPr/>
          </p:nvSpPr>
          <p:spPr>
            <a:xfrm>
              <a:off x="1043608" y="889446"/>
              <a:ext cx="7812360" cy="10993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>
                <a:spcBef>
                  <a:spcPts val="360"/>
                </a:spcBef>
                <a:buSzPts val="1400"/>
              </a:pPr>
              <a:r>
                <a:rPr kumimoji="0" lang="ru-RU" sz="20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Можно ли </a:t>
              </a:r>
              <a:r>
                <a:rPr lang="ru-RU" sz="2000" dirty="0" smtClean="0"/>
                <a:t>составить меню с оптимальным балансом энергии и основных питательных веществ для детского питания</a:t>
              </a:r>
              <a:r>
                <a:rPr kumimoji="0" lang="ru-RU" sz="20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?</a:t>
              </a:r>
              <a:r>
                <a:rPr kumimoji="0" lang="ru-RU" sz="2000" i="0" u="none" strike="noStrike" kern="1200" cap="none" spc="0" normalizeH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</a:p>
            <a:p>
              <a:pPr>
                <a:spcBef>
                  <a:spcPts val="360"/>
                </a:spcBef>
                <a:buSzPts val="1400"/>
              </a:pPr>
              <a:r>
                <a:rPr kumimoji="0" lang="ru-RU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Да, возможно.</a:t>
              </a:r>
            </a:p>
          </p:txBody>
        </p:sp>
        <p:pic>
          <p:nvPicPr>
            <p:cNvPr id="5" name="Picture 3" descr="C:\Users\u1\Desktop\balance-vector-icon.jp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18862" y="1089375"/>
              <a:ext cx="734241" cy="734241"/>
            </a:xfrm>
            <a:prstGeom prst="rect">
              <a:avLst/>
            </a:prstGeom>
            <a:noFill/>
          </p:spPr>
        </p:pic>
      </p:grpSp>
      <p:grpSp>
        <p:nvGrpSpPr>
          <p:cNvPr id="10" name="Группа 9"/>
          <p:cNvGrpSpPr/>
          <p:nvPr/>
        </p:nvGrpSpPr>
        <p:grpSpPr>
          <a:xfrm>
            <a:off x="323476" y="2060848"/>
            <a:ext cx="8340280" cy="1015663"/>
            <a:chOff x="336176" y="2249577"/>
            <a:chExt cx="8340280" cy="1015663"/>
          </a:xfrm>
        </p:grpSpPr>
        <p:sp>
          <p:nvSpPr>
            <p:cNvPr id="4" name="TextBox 3"/>
            <p:cNvSpPr txBox="1"/>
            <p:nvPr/>
          </p:nvSpPr>
          <p:spPr>
            <a:xfrm>
              <a:off x="1043608" y="2249577"/>
              <a:ext cx="763284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 smtClean="0"/>
                <a:t>Можно ли составить меню, которое позволило бы комбинировать разные блюда для обеспечения разнообразия питания? </a:t>
              </a:r>
            </a:p>
            <a:p>
              <a:r>
                <a:rPr lang="ru-RU" sz="2000" b="1" dirty="0" smtClean="0">
                  <a:solidFill>
                    <a:schemeClr val="bg2">
                      <a:lumMod val="50000"/>
                    </a:schemeClr>
                  </a:solidFill>
                </a:rPr>
                <a:t>Возможно: в каждом сценарии множество комбинаций</a:t>
              </a:r>
              <a:r>
                <a:rPr lang="ru-RU" sz="2000" dirty="0" smtClean="0">
                  <a:solidFill>
                    <a:schemeClr val="bg2">
                      <a:lumMod val="50000"/>
                    </a:schemeClr>
                  </a:solidFill>
                </a:rPr>
                <a:t>.</a:t>
              </a:r>
              <a:endParaRPr lang="ru-RU" sz="2000" b="1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6" name="Picture 2" descr="C:\Users\u1\Desktop\8czK8x96i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-30000" contrast="42000"/>
            </a:blip>
            <a:srcRect/>
            <a:stretch>
              <a:fillRect/>
            </a:stretch>
          </p:blipFill>
          <p:spPr bwMode="auto">
            <a:xfrm rot="2549916">
              <a:off x="336176" y="2510591"/>
              <a:ext cx="554528" cy="562936"/>
            </a:xfrm>
            <a:prstGeom prst="rect">
              <a:avLst/>
            </a:prstGeom>
            <a:noFill/>
          </p:spPr>
        </p:pic>
      </p:grpSp>
      <p:pic>
        <p:nvPicPr>
          <p:cNvPr id="7" name="Google Shape;168;p28" descr="Картинки по запросу westeros animals thrones"/>
          <p:cNvPicPr preferRelativeResize="0"/>
          <p:nvPr/>
        </p:nvPicPr>
        <p:blipFill rotWithShape="1">
          <a:blip r:embed="rId5" cstate="print">
            <a:alphaModFix/>
            <a:lum bright="-3000"/>
          </a:blip>
          <a:srcRect r="-542"/>
          <a:stretch/>
        </p:blipFill>
        <p:spPr>
          <a:xfrm>
            <a:off x="0" y="5013176"/>
            <a:ext cx="9396536" cy="16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82;p60"/>
          <p:cNvPicPr preferRelativeResize="0"/>
          <p:nvPr/>
        </p:nvPicPr>
        <p:blipFill rotWithShape="1">
          <a:blip r:embed="rId6" cstate="print">
            <a:alphaModFix/>
          </a:blip>
          <a:srcRect l="11878" b="23301"/>
          <a:stretch/>
        </p:blipFill>
        <p:spPr>
          <a:xfrm>
            <a:off x="323529" y="4293096"/>
            <a:ext cx="1944215" cy="25649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Группа 13"/>
          <p:cNvGrpSpPr/>
          <p:nvPr/>
        </p:nvGrpSpPr>
        <p:grpSpPr>
          <a:xfrm>
            <a:off x="336228" y="3133417"/>
            <a:ext cx="8268220" cy="1015663"/>
            <a:chOff x="336228" y="3035052"/>
            <a:chExt cx="8268220" cy="1015663"/>
          </a:xfrm>
        </p:grpSpPr>
        <p:sp>
          <p:nvSpPr>
            <p:cNvPr id="12" name="TextBox 11"/>
            <p:cNvSpPr txBox="1"/>
            <p:nvPr/>
          </p:nvSpPr>
          <p:spPr>
            <a:xfrm>
              <a:off x="336228" y="3035052"/>
              <a:ext cx="540533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6000" b="1" dirty="0" smtClean="0">
                  <a:solidFill>
                    <a:schemeClr val="bg2">
                      <a:lumMod val="50000"/>
                    </a:schemeClr>
                  </a:solidFill>
                </a:rPr>
                <a:t>?</a:t>
              </a:r>
              <a:endParaRPr lang="ru-RU" sz="60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43608" y="3212976"/>
              <a:ext cx="75608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dirty="0" smtClean="0"/>
                <a:t>Какой из ресторанов больше подходит для цели клиента с учетом предоставленных им данных и в рассматриваемом контексте?</a:t>
              </a:r>
              <a:endParaRPr lang="ru-RU" sz="2000" dirty="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11760" y="5255557"/>
            <a:ext cx="7056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 Питание, соответствующее нормам</a:t>
            </a:r>
            <a:r>
              <a:rPr lang="en-US" sz="2400" dirty="0" smtClean="0">
                <a:solidFill>
                  <a:schemeClr val="bg1"/>
                </a:solidFill>
              </a:rPr>
              <a:t>: </a:t>
            </a:r>
            <a:r>
              <a:rPr lang="en-US" sz="2400" b="1" dirty="0" err="1" smtClean="0">
                <a:solidFill>
                  <a:schemeClr val="bg1"/>
                </a:solidFill>
              </a:rPr>
              <a:t>McD</a:t>
            </a:r>
            <a:endParaRPr lang="en-US" sz="2400" b="1" dirty="0" smtClean="0">
              <a:solidFill>
                <a:schemeClr val="bg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 Большее разнообразие блюд: </a:t>
            </a:r>
            <a:r>
              <a:rPr lang="en-US" sz="2400" b="1" dirty="0" smtClean="0">
                <a:solidFill>
                  <a:schemeClr val="bg1"/>
                </a:solidFill>
              </a:rPr>
              <a:t>SB</a:t>
            </a:r>
          </a:p>
          <a:p>
            <a:pPr>
              <a:buFont typeface="Arial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 Усиленный рацион для спортивных дней:</a:t>
            </a:r>
            <a:r>
              <a:rPr lang="ru-RU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McD</a:t>
            </a:r>
            <a:endParaRPr lang="en-US" sz="2400" b="1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481545" y="4365104"/>
            <a:ext cx="14423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/>
              <a:t>Приоритет:</a:t>
            </a:r>
            <a:endParaRPr lang="ru-RU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244319"/>
            <a:ext cx="70033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200" dirty="0" smtClean="0"/>
              <a:t>Ограничения анализа и рекомендации</a:t>
            </a:r>
          </a:p>
        </p:txBody>
      </p:sp>
      <p:pic>
        <p:nvPicPr>
          <p:cNvPr id="3" name="Google Shape;168;p28" descr="Картинки по запросу westeros animals thrones"/>
          <p:cNvPicPr preferRelativeResize="0"/>
          <p:nvPr/>
        </p:nvPicPr>
        <p:blipFill rotWithShape="1">
          <a:blip r:embed="rId3" cstate="print">
            <a:alphaModFix/>
            <a:lum bright="-3000"/>
          </a:blip>
          <a:srcRect r="-542"/>
          <a:stretch/>
        </p:blipFill>
        <p:spPr>
          <a:xfrm>
            <a:off x="0" y="5013176"/>
            <a:ext cx="9396536" cy="16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93;p31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251520" y="4222350"/>
            <a:ext cx="1944216" cy="2635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13420" y="933688"/>
            <a:ext cx="86790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000" dirty="0" smtClean="0"/>
              <a:t>1. Усредненная норма для девочек и мальчиков. Норма для мальчиков больше – мы взяли усредненную норму. Девочки переедают на 8%, мальчики недоедают на 8% (по энергии, жирам, углеводам и белкам).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31232" y="5086925"/>
            <a:ext cx="68407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1. Реализация дополнительных сценариев, адаптированных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под нормы для мальчиков и девочек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2. Рекомендуем клиенту уточнить место расположения детского лагеря и зафиксировать это в ТЗ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3. Алгоритм сбора данных с сайтов ресторанов на основе </a:t>
            </a:r>
            <a:r>
              <a:rPr lang="ru-RU" dirty="0" err="1" smtClean="0">
                <a:solidFill>
                  <a:schemeClr val="bg1"/>
                </a:solidFill>
              </a:rPr>
              <a:t>парсинга</a:t>
            </a:r>
            <a:endParaRPr lang="ru-RU" dirty="0" smtClean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7612" y="1942232"/>
            <a:ext cx="8820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000" dirty="0" smtClean="0"/>
              <a:t>2. Рекомендация клиента: оригинальные наборы данных </a:t>
            </a:r>
            <a:r>
              <a:rPr lang="ru-RU" sz="2000" dirty="0" err="1" smtClean="0"/>
              <a:t>McD</a:t>
            </a:r>
            <a:r>
              <a:rPr lang="ru-RU" sz="2000" dirty="0" smtClean="0"/>
              <a:t> и SB </a:t>
            </a:r>
          </a:p>
          <a:p>
            <a:pPr lvl="0"/>
            <a:r>
              <a:rPr lang="ru-RU" sz="2000" dirty="0" smtClean="0"/>
              <a:t>для США (прилагаются к ТЗ), тогда как лагерь «Мега Мозг» скорее всего, </a:t>
            </a:r>
          </a:p>
          <a:p>
            <a:pPr lvl="0"/>
            <a:r>
              <a:rPr lang="ru-RU" sz="2000" dirty="0" smtClean="0"/>
              <a:t>в России – мы взяли значения из нормативных документов РФ.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912" y="3006293"/>
            <a:ext cx="8568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000" dirty="0" smtClean="0"/>
              <a:t>3. Наборы данных меню от клиента частично устарели. На сайтах ресторанов меню содержат много блюд, отсутствующих в данных клиента, при этом некоторые блюда из которых на сайтах также отсутствуют.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68;p28" descr="Картинки по запросу westeros animals thrones"/>
          <p:cNvPicPr preferRelativeResize="0"/>
          <p:nvPr/>
        </p:nvPicPr>
        <p:blipFill rotWithShape="1">
          <a:blip r:embed="rId3" cstate="print">
            <a:alphaModFix/>
            <a:lum bright="-3000"/>
          </a:blip>
          <a:srcRect r="-542"/>
          <a:stretch/>
        </p:blipFill>
        <p:spPr>
          <a:xfrm>
            <a:off x="0" y="5013176"/>
            <a:ext cx="9396536" cy="16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179512" y="244319"/>
            <a:ext cx="67313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/>
              <a:t>Предложения по дальнейшей работе</a:t>
            </a:r>
            <a:endParaRPr lang="ru-RU" sz="3200" dirty="0"/>
          </a:p>
        </p:txBody>
      </p:sp>
      <p:pic>
        <p:nvPicPr>
          <p:cNvPr id="3" name="Google Shape;443;p57"/>
          <p:cNvPicPr preferRelativeResize="0"/>
          <p:nvPr/>
        </p:nvPicPr>
        <p:blipFill rotWithShape="1">
          <a:blip r:embed="rId4" cstate="print">
            <a:alphaModFix/>
          </a:blip>
          <a:srcRect l="32785" r="16147"/>
          <a:stretch/>
        </p:blipFill>
        <p:spPr>
          <a:xfrm>
            <a:off x="285428" y="4293096"/>
            <a:ext cx="1907576" cy="2564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13420" y="1052736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1. Проверка других сценариев с различными фильтрами. </a:t>
            </a:r>
          </a:p>
          <a:p>
            <a:r>
              <a:rPr lang="ru-RU" dirty="0" smtClean="0"/>
              <a:t>2. Включите данные о размерах порций и потенциальных аллергенах в продуктах</a:t>
            </a:r>
          </a:p>
          <a:p>
            <a:r>
              <a:rPr lang="ru-RU" dirty="0" smtClean="0"/>
              <a:t>3. Поиск индексов питания или расчет интегрального индекса питания. </a:t>
            </a:r>
          </a:p>
          <a:p>
            <a:r>
              <a:rPr lang="ru-RU" dirty="0" smtClean="0"/>
              <a:t>4. Улучшение кода. </a:t>
            </a:r>
            <a:r>
              <a:rPr lang="en-US" dirty="0" smtClean="0"/>
              <a:t>Code-review</a:t>
            </a:r>
            <a:r>
              <a:rPr lang="ru-RU" dirty="0" smtClean="0"/>
              <a:t> и полная автоматизация алгоритма. Обертывание всех действий в функции или классы.</a:t>
            </a:r>
          </a:p>
          <a:p>
            <a:r>
              <a:rPr lang="ru-RU" dirty="0" smtClean="0"/>
              <a:t>5. Методы </a:t>
            </a:r>
            <a:r>
              <a:rPr lang="en-US" dirty="0" smtClean="0"/>
              <a:t>ML</a:t>
            </a:r>
            <a:r>
              <a:rPr lang="ru-RU" dirty="0" smtClean="0"/>
              <a:t> вместо ручных "сценариев": мы считаем, что методы оптимизации подойдут для данной задачи.</a:t>
            </a:r>
          </a:p>
          <a:p>
            <a:r>
              <a:rPr lang="ru-RU" dirty="0" smtClean="0"/>
              <a:t>6. Генератор меню с различными настройками фильтров с </a:t>
            </a:r>
            <a:r>
              <a:rPr lang="en-US" dirty="0" smtClean="0"/>
              <a:t>GUI</a:t>
            </a:r>
            <a:r>
              <a:rPr lang="ru-RU" dirty="0" smtClean="0"/>
              <a:t>. Пользовательские </a:t>
            </a:r>
            <a:r>
              <a:rPr lang="ru-RU" dirty="0" err="1" smtClean="0"/>
              <a:t>датафреймы</a:t>
            </a:r>
            <a:r>
              <a:rPr lang="ru-RU" dirty="0" smtClean="0"/>
              <a:t>, список комбинаций, значения критериев для выбора лучших. Программа выбирает </a:t>
            </a:r>
            <a:r>
              <a:rPr lang="en-US" dirty="0" smtClean="0"/>
              <a:t>N</a:t>
            </a:r>
            <a:r>
              <a:rPr lang="ru-RU" dirty="0" smtClean="0"/>
              <a:t> случайных для составления уникальных меню.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5736" y="4205937"/>
            <a:ext cx="6876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C00000"/>
                </a:solidFill>
              </a:rPr>
              <a:t>!!!</a:t>
            </a:r>
            <a:r>
              <a:rPr lang="ru-RU" b="1" dirty="0" smtClean="0"/>
              <a:t>Полученные "лучшие комбинации" – лишь результат работы алгоритма и фильтрация данных по формальным критериям</a:t>
            </a:r>
            <a:r>
              <a:rPr lang="ru-RU" b="1" dirty="0" smtClean="0">
                <a:solidFill>
                  <a:srgbClr val="C00000"/>
                </a:solidFill>
              </a:rPr>
              <a:t>!!!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9752" y="5085184"/>
            <a:ext cx="68042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b="1" dirty="0" smtClean="0">
                <a:solidFill>
                  <a:schemeClr val="bg1"/>
                </a:solidFill>
              </a:rPr>
              <a:t>Приоритет горячих блюд.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Warm sandwiches</a:t>
            </a:r>
            <a:r>
              <a:rPr lang="ru-RU" dirty="0" smtClean="0">
                <a:solidFill>
                  <a:schemeClr val="bg1"/>
                </a:solidFill>
              </a:rPr>
              <a:t> вместо С</a:t>
            </a:r>
            <a:r>
              <a:rPr lang="en-US" dirty="0" smtClean="0">
                <a:solidFill>
                  <a:schemeClr val="bg1"/>
                </a:solidFill>
              </a:rPr>
              <a:t>old </a:t>
            </a:r>
            <a:endParaRPr lang="ru-RU" dirty="0" smtClean="0">
              <a:solidFill>
                <a:schemeClr val="bg1"/>
              </a:solidFill>
            </a:endParaRPr>
          </a:p>
          <a:p>
            <a:pPr lvl="0"/>
            <a:r>
              <a:rPr lang="en-US" dirty="0" smtClean="0">
                <a:solidFill>
                  <a:schemeClr val="bg1"/>
                </a:solidFill>
              </a:rPr>
              <a:t>sandwiches</a:t>
            </a:r>
            <a:r>
              <a:rPr lang="ru-RU" dirty="0" smtClean="0">
                <a:solidFill>
                  <a:schemeClr val="bg1"/>
                </a:solidFill>
              </a:rPr>
              <a:t> для </a:t>
            </a:r>
            <a:r>
              <a:rPr lang="en-US" dirty="0" smtClean="0">
                <a:solidFill>
                  <a:schemeClr val="bg1"/>
                </a:solidFill>
              </a:rPr>
              <a:t>SB, Hot drinks </a:t>
            </a:r>
            <a:r>
              <a:rPr lang="ru-RU" dirty="0" smtClean="0">
                <a:solidFill>
                  <a:schemeClr val="bg1"/>
                </a:solidFill>
              </a:rPr>
              <a:t>вместо </a:t>
            </a:r>
            <a:r>
              <a:rPr lang="en-US" dirty="0" smtClean="0">
                <a:solidFill>
                  <a:schemeClr val="bg1"/>
                </a:solidFill>
              </a:rPr>
              <a:t>Cold drinks</a:t>
            </a:r>
            <a:r>
              <a:rPr lang="ru-RU" dirty="0" smtClean="0">
                <a:solidFill>
                  <a:schemeClr val="bg1"/>
                </a:solidFill>
              </a:rPr>
              <a:t> в обоих меню.</a:t>
            </a:r>
          </a:p>
          <a:p>
            <a:pPr lvl="0"/>
            <a:r>
              <a:rPr lang="ru-RU" b="1" dirty="0" smtClean="0">
                <a:solidFill>
                  <a:schemeClr val="bg1"/>
                </a:solidFill>
              </a:rPr>
              <a:t>Учет уровня сахара.</a:t>
            </a:r>
            <a:r>
              <a:rPr lang="ru-RU" dirty="0" smtClean="0">
                <a:solidFill>
                  <a:schemeClr val="bg1"/>
                </a:solidFill>
              </a:rPr>
              <a:t> Особое внимание – мороженое </a:t>
            </a:r>
            <a:r>
              <a:rPr lang="en-US" dirty="0" err="1" smtClean="0">
                <a:solidFill>
                  <a:schemeClr val="bg1"/>
                </a:solidFill>
              </a:rPr>
              <a:t>McD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ru-RU" dirty="0" smtClean="0">
              <a:solidFill>
                <a:schemeClr val="bg1"/>
              </a:solidFill>
            </a:endParaRPr>
          </a:p>
          <a:p>
            <a:pPr lvl="0"/>
            <a:r>
              <a:rPr lang="ru-RU" b="1" dirty="0" smtClean="0">
                <a:solidFill>
                  <a:schemeClr val="bg1"/>
                </a:solidFill>
              </a:rPr>
              <a:t>Контроль уровня соли.</a:t>
            </a:r>
            <a:r>
              <a:rPr lang="ru-RU" dirty="0" smtClean="0">
                <a:solidFill>
                  <a:schemeClr val="bg1"/>
                </a:solidFill>
              </a:rPr>
              <a:t> Особое внимание уровню соли </a:t>
            </a:r>
          </a:p>
          <a:p>
            <a:pPr lvl="0"/>
            <a:r>
              <a:rPr lang="ru-RU" dirty="0" smtClean="0">
                <a:solidFill>
                  <a:schemeClr val="bg1"/>
                </a:solidFill>
              </a:rPr>
              <a:t>в продуктах, постоянный доступ к питьевой воде.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228724" y="1182233"/>
            <a:ext cx="8676456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1.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Меню ресторана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  <a:hlinkClick r:id="rId3"/>
              </a:rPr>
              <a:t>McDonalds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2.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Меню ресторана 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  <a:hlinkClick r:id="rId4"/>
              </a:rPr>
              <a:t>Starbucks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3.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Табл. 5.4, «Методические рекомендации MP 2.3.1.2432-08: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  <a:hlinkClick r:id="rId5"/>
              </a:rPr>
              <a:t>Нормы физиологических потребностей…»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4.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П. 6.4, Письмо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Минобрнауки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 России от 12.04.2012 N 06-731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</a:rPr>
              <a:t>«О формировании культуры здорового питания обучающихся, воспитанников» (вместе с 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cs typeface="Times New Roman" pitchFamily="18" charset="0"/>
                <a:hlinkClick r:id="rId6"/>
              </a:rPr>
              <a:t>«Методическими рекомендациями…»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1112" y="260648"/>
            <a:ext cx="5544616" cy="46166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 algn="ctr">
              <a:buClr>
                <a:schemeClr val="dk1"/>
              </a:buClr>
              <a:buSzPts val="4400"/>
            </a:pPr>
            <a:r>
              <a:rPr lang="ru-RU" sz="3200" dirty="0" smtClean="0">
                <a:latin typeface="+mj-lt"/>
                <a:ea typeface="+mj-ea"/>
                <a:cs typeface="+mj-cs"/>
              </a:rPr>
              <a:t>Использованные источники:</a:t>
            </a:r>
          </a:p>
        </p:txBody>
      </p:sp>
      <p:pic>
        <p:nvPicPr>
          <p:cNvPr id="4" name="Google Shape;168;p28" descr="Картинки по запросу westeros animals thrones"/>
          <p:cNvPicPr preferRelativeResize="0"/>
          <p:nvPr/>
        </p:nvPicPr>
        <p:blipFill rotWithShape="1">
          <a:blip r:embed="rId7" cstate="print">
            <a:alphaModFix/>
            <a:lum bright="-3000"/>
          </a:blip>
          <a:srcRect r="-542"/>
          <a:stretch/>
        </p:blipFill>
        <p:spPr>
          <a:xfrm>
            <a:off x="0" y="5013176"/>
            <a:ext cx="9396536" cy="166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32;p66"/>
          <p:cNvPicPr preferRelativeResize="0"/>
          <p:nvPr/>
        </p:nvPicPr>
        <p:blipFill>
          <a:blip r:embed="rId8" cstate="print">
            <a:alphaModFix/>
            <a:lum bright="12000"/>
          </a:blip>
          <a:stretch>
            <a:fillRect/>
          </a:stretch>
        </p:blipFill>
        <p:spPr>
          <a:xfrm>
            <a:off x="323528" y="4509120"/>
            <a:ext cx="3456384" cy="23488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389884" y="5377408"/>
            <a:ext cx="42907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Благодарим за внимание!</a:t>
            </a:r>
          </a:p>
          <a:p>
            <a:r>
              <a:rPr lang="ru-RU" sz="2800" b="1" dirty="0" smtClean="0">
                <a:solidFill>
                  <a:schemeClr val="bg1"/>
                </a:solidFill>
              </a:rPr>
              <a:t>Ответим на вопросы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8" name="Google Shape;147;p25"/>
          <p:cNvSpPr txBox="1"/>
          <p:nvPr/>
        </p:nvSpPr>
        <p:spPr>
          <a:xfrm>
            <a:off x="3851920" y="4077072"/>
            <a:ext cx="5292080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95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" sz="1400" b="1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Aleksandr Berezkin </a:t>
            </a:r>
            <a:r>
              <a:rPr lang="ru" sz="140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поиск данных, рекомендации</a:t>
            </a:r>
            <a:endParaRPr lang="ru" sz="1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95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" sz="1400" b="1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Merr </a:t>
            </a:r>
            <a:r>
              <a:rPr lang="ru" sz="140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алгоритм обработки, написание и документирование кода</a:t>
            </a:r>
            <a:endParaRPr lang="ru" sz="14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-95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</a:pPr>
            <a:r>
              <a:rPr lang="ru" sz="1400" b="1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Fatima Jandossova </a:t>
            </a:r>
            <a:r>
              <a:rPr lang="ru" sz="1400" u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поиск данных, подготовка презентаци</a:t>
            </a:r>
            <a:endParaRPr sz="1400" u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68;p28" descr="Картинки по запросу westeros animals thrones"/>
          <p:cNvPicPr preferRelativeResize="0"/>
          <p:nvPr/>
        </p:nvPicPr>
        <p:blipFill rotWithShape="1">
          <a:blip r:embed="rId3" cstate="print">
            <a:alphaModFix/>
            <a:lum bright="-3000"/>
          </a:blip>
          <a:srcRect r="-542"/>
          <a:stretch/>
        </p:blipFill>
        <p:spPr>
          <a:xfrm>
            <a:off x="0" y="5007734"/>
            <a:ext cx="9324528" cy="16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Прямоугольник 12"/>
          <p:cNvSpPr/>
          <p:nvPr/>
        </p:nvSpPr>
        <p:spPr>
          <a:xfrm>
            <a:off x="0" y="1052736"/>
            <a:ext cx="9144000" cy="980728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07504" y="188640"/>
            <a:ext cx="1391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>
                <a:latin typeface="+mj-lt"/>
              </a:rPr>
              <a:t>Задача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504" y="1124744"/>
            <a:ext cx="9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 smtClean="0">
                <a:solidFill>
                  <a:schemeClr val="bg1"/>
                </a:solidFill>
              </a:rPr>
              <a:t>Выбрать какой ресторан быстрого питания лучше обеспечивает меню, удовлетворяющее основным требованиям:</a:t>
            </a:r>
            <a:endParaRPr lang="ru-RU" sz="2400" i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3568" y="2218248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221506" y="2241710"/>
            <a:ext cx="6248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400"/>
              </a:spcBef>
              <a:buClr>
                <a:schemeClr val="dk1"/>
              </a:buClr>
              <a:buSzPts val="2000"/>
            </a:pPr>
            <a:r>
              <a:rPr lang="ru-RU" sz="2400" dirty="0" smtClean="0"/>
              <a:t>Оптимальный баланс энергии и основных питательных веществ для детского питания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23728" y="4339138"/>
            <a:ext cx="6635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i="1" dirty="0" smtClean="0"/>
              <a:t>Контекст  задачи и предоставленные данные: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35086" y="3249822"/>
            <a:ext cx="6372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/>
              <a:t>Возможность комбинировать разные блюда </a:t>
            </a:r>
          </a:p>
          <a:p>
            <a:pPr lvl="0"/>
            <a:r>
              <a:rPr lang="ru-RU" sz="2400" dirty="0" smtClean="0"/>
              <a:t>для обеспечения разнообразия питания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95736" y="5099700"/>
            <a:ext cx="63443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 Летний детский лагерь, спортивные мероприятия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 Охват завтраков и обедов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 Лагерь действует на территории РФ</a:t>
            </a:r>
          </a:p>
          <a:p>
            <a:pPr>
              <a:buFont typeface="Arial" pitchFamily="34" charset="0"/>
              <a:buChar char="•"/>
            </a:pPr>
            <a:r>
              <a:rPr lang="ru-RU" sz="2200" dirty="0" smtClean="0">
                <a:solidFill>
                  <a:schemeClr val="bg1"/>
                </a:solidFill>
              </a:rPr>
              <a:t> Данные по конкретным меню </a:t>
            </a:r>
            <a:r>
              <a:rPr lang="en-US" sz="2200" dirty="0" err="1" smtClean="0">
                <a:solidFill>
                  <a:schemeClr val="bg1"/>
                </a:solidFill>
              </a:rPr>
              <a:t>McD</a:t>
            </a:r>
            <a:r>
              <a:rPr lang="en-US" sz="2200" dirty="0" smtClean="0">
                <a:solidFill>
                  <a:schemeClr val="bg1"/>
                </a:solidFill>
              </a:rPr>
              <a:t> </a:t>
            </a:r>
            <a:r>
              <a:rPr lang="ru-RU" sz="2200" dirty="0" smtClean="0">
                <a:solidFill>
                  <a:schemeClr val="bg1"/>
                </a:solidFill>
              </a:rPr>
              <a:t>и </a:t>
            </a:r>
            <a:r>
              <a:rPr lang="en-US" sz="2200" dirty="0" smtClean="0">
                <a:solidFill>
                  <a:schemeClr val="bg1"/>
                </a:solidFill>
              </a:rPr>
              <a:t>SB</a:t>
            </a:r>
            <a:endParaRPr lang="ru-RU" sz="2200" dirty="0" smtClean="0">
              <a:solidFill>
                <a:schemeClr val="bg1"/>
              </a:solidFill>
            </a:endParaRPr>
          </a:p>
        </p:txBody>
      </p:sp>
      <p:pic>
        <p:nvPicPr>
          <p:cNvPr id="19459" name="Picture 3" descr="C:\Users\u1\Desktop\balance-vector-icon.jp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25391" y="2056483"/>
            <a:ext cx="1152128" cy="1152128"/>
          </a:xfrm>
          <a:prstGeom prst="rect">
            <a:avLst/>
          </a:prstGeom>
          <a:noFill/>
        </p:spPr>
      </p:pic>
      <p:pic>
        <p:nvPicPr>
          <p:cNvPr id="19458" name="Picture 2" descr="C:\Users\u1\Desktop\8czK8x96i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lum bright="-30000" contrast="42000"/>
          </a:blip>
          <a:srcRect/>
          <a:stretch>
            <a:fillRect/>
          </a:stretch>
        </p:blipFill>
        <p:spPr bwMode="auto">
          <a:xfrm rot="2549916">
            <a:off x="653794" y="3264816"/>
            <a:ext cx="870134" cy="883327"/>
          </a:xfrm>
          <a:prstGeom prst="rect">
            <a:avLst/>
          </a:prstGeom>
          <a:noFill/>
        </p:spPr>
      </p:pic>
      <p:pic>
        <p:nvPicPr>
          <p:cNvPr id="15" name="Google Shape;390;p53"/>
          <p:cNvPicPr preferRelativeResize="0"/>
          <p:nvPr/>
        </p:nvPicPr>
        <p:blipFill>
          <a:blip r:embed="rId6" cstate="print">
            <a:alphaModFix/>
            <a:lum bright="7000" contrast="5000"/>
          </a:blip>
          <a:stretch>
            <a:fillRect/>
          </a:stretch>
        </p:blipFill>
        <p:spPr>
          <a:xfrm>
            <a:off x="281233" y="4397762"/>
            <a:ext cx="1656183" cy="2460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88640"/>
            <a:ext cx="4381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Создание словаря норм</a:t>
            </a:r>
          </a:p>
        </p:txBody>
      </p:sp>
      <p:grpSp>
        <p:nvGrpSpPr>
          <p:cNvPr id="12" name="Группа 11"/>
          <p:cNvGrpSpPr/>
          <p:nvPr/>
        </p:nvGrpSpPr>
        <p:grpSpPr>
          <a:xfrm>
            <a:off x="467544" y="980728"/>
            <a:ext cx="4199485" cy="3904761"/>
            <a:chOff x="1115616" y="1340768"/>
            <a:chExt cx="4199485" cy="3904761"/>
          </a:xfrm>
        </p:grpSpPr>
        <p:sp>
          <p:nvSpPr>
            <p:cNvPr id="10" name="Овал 9"/>
            <p:cNvSpPr/>
            <p:nvPr/>
          </p:nvSpPr>
          <p:spPr>
            <a:xfrm>
              <a:off x="2866829" y="2869265"/>
              <a:ext cx="2448272" cy="2376264"/>
            </a:xfrm>
            <a:prstGeom prst="ellipse">
              <a:avLst/>
            </a:prstGeom>
            <a:solidFill>
              <a:schemeClr val="bg2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" name="Овал 10"/>
            <p:cNvSpPr/>
            <p:nvPr/>
          </p:nvSpPr>
          <p:spPr>
            <a:xfrm>
              <a:off x="1115616" y="2852936"/>
              <a:ext cx="2448272" cy="2376264"/>
            </a:xfrm>
            <a:prstGeom prst="ellipse">
              <a:avLst/>
            </a:prstGeom>
            <a:solidFill>
              <a:schemeClr val="bg2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Овал 8"/>
            <p:cNvSpPr/>
            <p:nvPr/>
          </p:nvSpPr>
          <p:spPr>
            <a:xfrm>
              <a:off x="1989349" y="1340768"/>
              <a:ext cx="2448272" cy="2376264"/>
            </a:xfrm>
            <a:prstGeom prst="ellipse">
              <a:avLst/>
            </a:prstGeom>
            <a:solidFill>
              <a:schemeClr val="bg2">
                <a:lumMod val="5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635896" y="3831431"/>
              <a:ext cx="15808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>
                  <a:solidFill>
                    <a:schemeClr val="bg1"/>
                  </a:solidFill>
                </a:rPr>
                <a:t>McD</a:t>
              </a:r>
              <a:r>
                <a:rPr lang="en-US" sz="2400" b="1" dirty="0" smtClean="0">
                  <a:solidFill>
                    <a:schemeClr val="bg1"/>
                  </a:solidFill>
                </a:rPr>
                <a:t> menu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403648" y="3847760"/>
              <a:ext cx="13083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chemeClr val="bg1"/>
                  </a:solidFill>
                </a:rPr>
                <a:t>SB menu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205373" y="1772816"/>
              <a:ext cx="201622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chemeClr val="bg1"/>
                  </a:solidFill>
                  <a:cs typeface="Times New Roman" pitchFamily="18" charset="0"/>
                </a:rPr>
                <a:t>«Методические рекомендации</a:t>
              </a:r>
              <a:r>
                <a:rPr lang="en-US" b="1" dirty="0" smtClean="0">
                  <a:solidFill>
                    <a:schemeClr val="bg1"/>
                  </a:solidFill>
                  <a:cs typeface="Times New Roman" pitchFamily="18" charset="0"/>
                </a:rPr>
                <a:t>…</a:t>
              </a:r>
              <a:r>
                <a:rPr lang="ru-RU" b="1" dirty="0" smtClean="0">
                  <a:solidFill>
                    <a:schemeClr val="bg1"/>
                  </a:solidFill>
                  <a:cs typeface="Times New Roman" pitchFamily="18" charset="0"/>
                </a:rPr>
                <a:t>» </a:t>
              </a:r>
            </a:p>
            <a:p>
              <a:pPr algn="ctr"/>
              <a:r>
                <a:rPr lang="ru-RU" b="1" dirty="0" smtClean="0">
                  <a:solidFill>
                    <a:schemeClr val="bg1"/>
                  </a:solidFill>
                  <a:cs typeface="Times New Roman" pitchFamily="18" charset="0"/>
                </a:rPr>
                <a:t>(Табл. 5.4)</a:t>
              </a:r>
              <a:endParaRPr lang="ru-RU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99992" y="198884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ru-RU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44008" y="1556792"/>
              <a:ext cx="45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ru-RU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292080" y="2060848"/>
            <a:ext cx="30963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cs typeface="Times New Roman" pitchFamily="18" charset="0"/>
              </a:rPr>
              <a:t>«О формировании культуры здорового питания обучающихся…» (п. 6.4)</a:t>
            </a:r>
            <a:endParaRPr lang="ru-RU" b="1" dirty="0"/>
          </a:p>
        </p:txBody>
      </p:sp>
      <p:cxnSp>
        <p:nvCxnSpPr>
          <p:cNvPr id="16" name="Прямая соединительная линия 15"/>
          <p:cNvCxnSpPr>
            <a:endCxn id="25" idx="0"/>
          </p:cNvCxnSpPr>
          <p:nvPr/>
        </p:nvCxnSpPr>
        <p:spPr>
          <a:xfrm flipH="1">
            <a:off x="1453311" y="3140968"/>
            <a:ext cx="1102465" cy="2369572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5436" y="5510540"/>
            <a:ext cx="203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6 показателей</a:t>
            </a:r>
            <a:endParaRPr lang="ru-RU" sz="2400" dirty="0"/>
          </a:p>
        </p:txBody>
      </p:sp>
      <p:grpSp>
        <p:nvGrpSpPr>
          <p:cNvPr id="44" name="Группа 43"/>
          <p:cNvGrpSpPr/>
          <p:nvPr/>
        </p:nvGrpSpPr>
        <p:grpSpPr>
          <a:xfrm>
            <a:off x="2483768" y="4869160"/>
            <a:ext cx="2232248" cy="1754326"/>
            <a:chOff x="2483768" y="4869160"/>
            <a:chExt cx="2232248" cy="1754326"/>
          </a:xfrm>
        </p:grpSpPr>
        <p:sp>
          <p:nvSpPr>
            <p:cNvPr id="28" name="Левая фигурная скобка 27"/>
            <p:cNvSpPr/>
            <p:nvPr/>
          </p:nvSpPr>
          <p:spPr>
            <a:xfrm>
              <a:off x="2483768" y="4934476"/>
              <a:ext cx="360040" cy="1590868"/>
            </a:xfrm>
            <a:prstGeom prst="leftBrac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Левая фигурная скобка 28"/>
            <p:cNvSpPr/>
            <p:nvPr/>
          </p:nvSpPr>
          <p:spPr>
            <a:xfrm flipH="1">
              <a:off x="4355976" y="4941168"/>
              <a:ext cx="360040" cy="1590868"/>
            </a:xfrm>
            <a:prstGeom prst="leftBrac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43808" y="4869160"/>
              <a:ext cx="157055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" b="1" dirty="0" smtClean="0"/>
                <a:t>Energy</a:t>
              </a:r>
            </a:p>
            <a:p>
              <a:r>
                <a:rPr lang="ru" b="1" dirty="0" smtClean="0"/>
                <a:t>Fat</a:t>
              </a:r>
            </a:p>
            <a:p>
              <a:r>
                <a:rPr lang="ru" b="1" dirty="0" smtClean="0"/>
                <a:t>Protein</a:t>
              </a:r>
            </a:p>
            <a:p>
              <a:r>
                <a:rPr lang="ru" b="1" dirty="0" smtClean="0"/>
                <a:t>Carbohydrates</a:t>
              </a:r>
            </a:p>
            <a:p>
              <a:r>
                <a:rPr lang="ru" b="1" dirty="0" smtClean="0"/>
                <a:t>Fiber</a:t>
              </a:r>
            </a:p>
            <a:p>
              <a:r>
                <a:rPr lang="ru" b="1" dirty="0" smtClean="0"/>
                <a:t>Sodium</a:t>
              </a:r>
              <a:endParaRPr lang="ru-RU" dirty="0"/>
            </a:p>
          </p:txBody>
        </p:sp>
      </p:grpSp>
      <p:sp>
        <p:nvSpPr>
          <p:cNvPr id="35" name="Стрелка вправо 34"/>
          <p:cNvSpPr/>
          <p:nvPr/>
        </p:nvSpPr>
        <p:spPr>
          <a:xfrm>
            <a:off x="4932040" y="5517232"/>
            <a:ext cx="792088" cy="432048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 flipV="1">
            <a:off x="5220072" y="3140968"/>
            <a:ext cx="1080120" cy="2310948"/>
          </a:xfrm>
          <a:prstGeom prst="line">
            <a:avLst/>
          </a:prstGeom>
          <a:ln w="38100">
            <a:solidFill>
              <a:schemeClr val="tx1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12160" y="3645024"/>
            <a:ext cx="149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30% завтрак</a:t>
            </a:r>
          </a:p>
          <a:p>
            <a:r>
              <a:rPr lang="ru-RU" i="1" dirty="0" smtClean="0"/>
              <a:t>30% обед</a:t>
            </a:r>
            <a:endParaRPr lang="ru-RU" i="1" dirty="0"/>
          </a:p>
        </p:txBody>
      </p:sp>
      <p:grpSp>
        <p:nvGrpSpPr>
          <p:cNvPr id="45" name="Группа 44"/>
          <p:cNvGrpSpPr/>
          <p:nvPr/>
        </p:nvGrpSpPr>
        <p:grpSpPr>
          <a:xfrm>
            <a:off x="5868144" y="4869160"/>
            <a:ext cx="2232248" cy="1754326"/>
            <a:chOff x="2483768" y="4869160"/>
            <a:chExt cx="2232248" cy="1754326"/>
          </a:xfrm>
        </p:grpSpPr>
        <p:sp>
          <p:nvSpPr>
            <p:cNvPr id="46" name="Левая фигурная скобка 45"/>
            <p:cNvSpPr/>
            <p:nvPr/>
          </p:nvSpPr>
          <p:spPr>
            <a:xfrm>
              <a:off x="2483768" y="4934476"/>
              <a:ext cx="360040" cy="1590868"/>
            </a:xfrm>
            <a:prstGeom prst="leftBrac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Левая фигурная скобка 46"/>
            <p:cNvSpPr/>
            <p:nvPr/>
          </p:nvSpPr>
          <p:spPr>
            <a:xfrm flipH="1">
              <a:off x="4355976" y="4941168"/>
              <a:ext cx="360040" cy="1590868"/>
            </a:xfrm>
            <a:prstGeom prst="leftBrace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843808" y="4869160"/>
              <a:ext cx="1570558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" b="1" dirty="0" smtClean="0"/>
                <a:t>Energy</a:t>
              </a:r>
            </a:p>
            <a:p>
              <a:r>
                <a:rPr lang="ru" b="1" dirty="0" smtClean="0"/>
                <a:t>Fat</a:t>
              </a:r>
            </a:p>
            <a:p>
              <a:r>
                <a:rPr lang="ru" b="1" dirty="0" smtClean="0"/>
                <a:t>Protein</a:t>
              </a:r>
            </a:p>
            <a:p>
              <a:r>
                <a:rPr lang="ru" b="1" dirty="0" smtClean="0"/>
                <a:t>Carbohydrates</a:t>
              </a:r>
            </a:p>
            <a:p>
              <a:r>
                <a:rPr lang="ru" b="1" dirty="0" smtClean="0"/>
                <a:t>Fiber</a:t>
              </a:r>
            </a:p>
            <a:p>
              <a:r>
                <a:rPr lang="ru" b="1" dirty="0" smtClean="0"/>
                <a:t>Sodium</a:t>
              </a:r>
              <a:endParaRPr lang="ru-RU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100392" y="5445224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/>
              <a:t>*0.3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/>
          <p:cNvSpPr/>
          <p:nvPr/>
        </p:nvSpPr>
        <p:spPr>
          <a:xfrm>
            <a:off x="0" y="5805264"/>
            <a:ext cx="9144000" cy="1052736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79512" y="188640"/>
            <a:ext cx="4309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Предобработка данных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3" y="1124744"/>
            <a:ext cx="5400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1. Создание общего </a:t>
            </a:r>
            <a:r>
              <a:rPr lang="ru-RU" dirty="0" err="1" smtClean="0"/>
              <a:t>датасета</a:t>
            </a:r>
            <a:r>
              <a:rPr lang="ru-RU" dirty="0" smtClean="0"/>
              <a:t>, новый признак  ресторана: анализ </a:t>
            </a:r>
            <a:r>
              <a:rPr lang="ru-RU" dirty="0" err="1" smtClean="0"/>
              <a:t>представленности</a:t>
            </a:r>
            <a:r>
              <a:rPr lang="ru-RU" dirty="0" smtClean="0"/>
              <a:t> блюд </a:t>
            </a:r>
          </a:p>
          <a:p>
            <a:r>
              <a:rPr lang="ru-RU" dirty="0" smtClean="0"/>
              <a:t>по ресторанам, обогащение данных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5926700"/>
            <a:ext cx="81369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O</a:t>
            </a:r>
            <a:r>
              <a:rPr lang="ru-RU" sz="2200" b="1" dirty="0" err="1" smtClean="0">
                <a:solidFill>
                  <a:schemeClr val="bg1"/>
                </a:solidFill>
              </a:rPr>
              <a:t>бъединенный</a:t>
            </a:r>
            <a:r>
              <a:rPr lang="ru-RU" sz="2200" b="1" dirty="0" smtClean="0">
                <a:solidFill>
                  <a:schemeClr val="bg1"/>
                </a:solidFill>
              </a:rPr>
              <a:t>, сбалансированный </a:t>
            </a:r>
            <a:r>
              <a:rPr lang="ru-RU" sz="2200" b="1" dirty="0" err="1" smtClean="0">
                <a:solidFill>
                  <a:schemeClr val="bg1"/>
                </a:solidFill>
              </a:rPr>
              <a:t>датасет</a:t>
            </a:r>
            <a:r>
              <a:rPr lang="en-US" sz="2200" b="1" dirty="0" smtClean="0">
                <a:solidFill>
                  <a:schemeClr val="bg1"/>
                </a:solidFill>
              </a:rPr>
              <a:t> </a:t>
            </a:r>
            <a:r>
              <a:rPr lang="ru-RU" sz="2200" b="1" dirty="0" smtClean="0">
                <a:solidFill>
                  <a:schemeClr val="bg1"/>
                </a:solidFill>
              </a:rPr>
              <a:t>с 6 показателями </a:t>
            </a:r>
            <a:br>
              <a:rPr lang="ru-RU" sz="2200" b="1" dirty="0" smtClean="0">
                <a:solidFill>
                  <a:schemeClr val="bg1"/>
                </a:solidFill>
              </a:rPr>
            </a:br>
            <a:r>
              <a:rPr lang="ru-RU" sz="2200" b="1" dirty="0" smtClean="0">
                <a:solidFill>
                  <a:schemeClr val="bg1"/>
                </a:solidFill>
              </a:rPr>
              <a:t>по каждому блюду, не содержащий непригодных данных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2276872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2. Создание признака «категория блюд»,</a:t>
            </a:r>
          </a:p>
          <a:p>
            <a:r>
              <a:rPr lang="ru-RU" dirty="0" smtClean="0"/>
              <a:t>анализ категорий, выделение новых категорий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3" y="3214717"/>
            <a:ext cx="4608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3. Очистка </a:t>
            </a:r>
            <a:r>
              <a:rPr lang="ru-RU" dirty="0" err="1" smtClean="0"/>
              <a:t>датасета</a:t>
            </a:r>
            <a:r>
              <a:rPr lang="ru-RU" dirty="0" smtClean="0"/>
              <a:t>: удаление блюд, содержащих нули по всем 6 показателям</a:t>
            </a:r>
            <a:r>
              <a:rPr lang="en-US" dirty="0" smtClean="0"/>
              <a:t> </a:t>
            </a:r>
            <a:endParaRPr lang="ru-RU" dirty="0" smtClean="0"/>
          </a:p>
          <a:p>
            <a:r>
              <a:rPr lang="ru-RU" dirty="0" smtClean="0"/>
              <a:t>и содержащих хотя бы один показатель  </a:t>
            </a:r>
            <a:r>
              <a:rPr lang="en-US" dirty="0" smtClean="0"/>
              <a:t>&gt;</a:t>
            </a:r>
            <a:r>
              <a:rPr lang="ru-RU" dirty="0" smtClean="0"/>
              <a:t>60% от соответствующей дневной нормы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917" y="4654877"/>
            <a:ext cx="3945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4. Редактирование названий: удаление знаков вроде ©, ™ и т.д.</a:t>
            </a:r>
          </a:p>
        </p:txBody>
      </p:sp>
      <p:grpSp>
        <p:nvGrpSpPr>
          <p:cNvPr id="22" name="Группа 21"/>
          <p:cNvGrpSpPr/>
          <p:nvPr/>
        </p:nvGrpSpPr>
        <p:grpSpPr>
          <a:xfrm>
            <a:off x="5059727" y="1023023"/>
            <a:ext cx="3672408" cy="4664191"/>
            <a:chOff x="4956209" y="1023023"/>
            <a:chExt cx="3672408" cy="4664191"/>
          </a:xfrm>
        </p:grpSpPr>
        <p:sp>
          <p:nvSpPr>
            <p:cNvPr id="21" name="Скругленный прямоугольник 20"/>
            <p:cNvSpPr/>
            <p:nvPr/>
          </p:nvSpPr>
          <p:spPr>
            <a:xfrm>
              <a:off x="4956209" y="1023023"/>
              <a:ext cx="3672408" cy="4320480"/>
            </a:xfrm>
            <a:prstGeom prst="roundRect">
              <a:avLst/>
            </a:prstGeom>
            <a:solidFill>
              <a:schemeClr val="bg2">
                <a:lumMod val="50000"/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94012" y="1052736"/>
              <a:ext cx="264687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rPr>
                <a:t>merge </a:t>
              </a:r>
              <a:r>
                <a:rPr lang="en-US" sz="2000" b="1" dirty="0" err="1" smtClean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rPr>
                <a:t>dfs</a:t>
              </a:r>
              <a:endParaRPr lang="ru-RU" sz="20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endParaRPr>
            </a:p>
            <a:p>
              <a:r>
                <a:rPr lang="en-US" sz="2000" b="1" dirty="0" smtClean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rPr>
                <a:t>add “SB/</a:t>
              </a:r>
              <a:r>
                <a:rPr lang="en-US" sz="2000" b="1" dirty="0" err="1" smtClean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rPr>
                <a:t>McD</a:t>
              </a:r>
              <a:r>
                <a:rPr lang="en-US" sz="2000" b="1" dirty="0" smtClean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rPr>
                <a:t>” </a:t>
              </a:r>
            </a:p>
            <a:p>
              <a:r>
                <a:rPr lang="en-US" sz="2000" b="1" dirty="0" smtClean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rPr>
                <a:t>add </a:t>
              </a:r>
              <a:r>
                <a:rPr lang="ru-RU" sz="2000" b="1" dirty="0" smtClean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rPr>
                <a:t>60+ </a:t>
              </a:r>
              <a:r>
                <a:rPr lang="en-US" sz="2000" b="1" dirty="0" smtClean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rPr>
                <a:t>SB items</a:t>
              </a:r>
              <a:endParaRPr lang="ru-RU" sz="20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30642" y="2469651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rPr>
                <a:t>add “Kind”</a:t>
              </a:r>
              <a:endParaRPr lang="ru-RU" sz="20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74572" y="3429000"/>
              <a:ext cx="29546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del all-zero items</a:t>
              </a:r>
            </a:p>
            <a:p>
              <a:r>
                <a:rPr lang="en-US" sz="2000" b="1" dirty="0" smtClean="0">
                  <a:solidFill>
                    <a:srgbClr val="C00000"/>
                  </a:solidFill>
                  <a:latin typeface="Courier New" pitchFamily="49" charset="0"/>
                  <a:cs typeface="Courier New" pitchFamily="49" charset="0"/>
                </a:rPr>
                <a:t>del items &gt; 2*norm</a:t>
              </a:r>
              <a:endParaRPr lang="ru-RU" sz="2000" b="1" dirty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45068" y="4725144"/>
              <a:ext cx="3416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solidFill>
                    <a:schemeClr val="accent1"/>
                  </a:solidFill>
                  <a:latin typeface="Courier New" pitchFamily="49" charset="0"/>
                  <a:cs typeface="Courier New" pitchFamily="49" charset="0"/>
                </a:rPr>
                <a:t>replace “</a:t>
              </a:r>
              <a:r>
                <a:rPr lang="ru-RU" sz="2000" b="1" dirty="0" smtClean="0">
                  <a:solidFill>
                    <a:schemeClr val="accent1"/>
                  </a:solidFill>
                  <a:latin typeface="Courier New" pitchFamily="49" charset="0"/>
                  <a:cs typeface="Courier New" pitchFamily="49" charset="0"/>
                </a:rPr>
                <a:t>©</a:t>
              </a:r>
              <a:r>
                <a:rPr lang="en-US" sz="2000" b="1" dirty="0" smtClean="0">
                  <a:solidFill>
                    <a:schemeClr val="accent1"/>
                  </a:solidFill>
                  <a:latin typeface="Courier New" pitchFamily="49" charset="0"/>
                  <a:cs typeface="Courier New" pitchFamily="49" charset="0"/>
                </a:rPr>
                <a:t>”</a:t>
              </a:r>
              <a:r>
                <a:rPr lang="ru-RU" sz="2000" b="1" dirty="0" smtClean="0">
                  <a:solidFill>
                    <a:schemeClr val="accent1"/>
                  </a:solidFill>
                  <a:latin typeface="Courier New" pitchFamily="49" charset="0"/>
                  <a:cs typeface="Courier New" pitchFamily="49" charset="0"/>
                </a:rPr>
                <a:t>, </a:t>
              </a:r>
              <a:r>
                <a:rPr lang="en-US" sz="2000" b="1" dirty="0" smtClean="0">
                  <a:solidFill>
                    <a:schemeClr val="accent1"/>
                  </a:solidFill>
                  <a:latin typeface="Courier New" pitchFamily="49" charset="0"/>
                  <a:cs typeface="Courier New" pitchFamily="49" charset="0"/>
                </a:rPr>
                <a:t>“</a:t>
              </a:r>
              <a:r>
                <a:rPr lang="ru-RU" sz="2000" b="1" dirty="0" smtClean="0">
                  <a:solidFill>
                    <a:schemeClr val="accent1"/>
                  </a:solidFill>
                  <a:latin typeface="Courier New" pitchFamily="49" charset="0"/>
                  <a:cs typeface="Courier New" pitchFamily="49" charset="0"/>
                </a:rPr>
                <a:t>™</a:t>
              </a:r>
              <a:r>
                <a:rPr lang="en-US" sz="2000" b="1" dirty="0" smtClean="0">
                  <a:solidFill>
                    <a:schemeClr val="accent1"/>
                  </a:solidFill>
                  <a:latin typeface="Courier New" pitchFamily="49" charset="0"/>
                  <a:cs typeface="Courier New" pitchFamily="49" charset="0"/>
                </a:rPr>
                <a:t>” etc </a:t>
              </a:r>
              <a:endParaRPr lang="ru-RU" sz="2000" b="1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sp>
          <p:nvSpPr>
            <p:cNvPr id="17" name="Стрелка вниз 16"/>
            <p:cNvSpPr/>
            <p:nvPr/>
          </p:nvSpPr>
          <p:spPr>
            <a:xfrm>
              <a:off x="6536465" y="2181619"/>
              <a:ext cx="360040" cy="216024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Стрелка вниз 17"/>
            <p:cNvSpPr/>
            <p:nvPr/>
          </p:nvSpPr>
          <p:spPr>
            <a:xfrm>
              <a:off x="6536465" y="3068960"/>
              <a:ext cx="360040" cy="216024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Стрелка вниз 18"/>
            <p:cNvSpPr/>
            <p:nvPr/>
          </p:nvSpPr>
          <p:spPr>
            <a:xfrm>
              <a:off x="6536465" y="4293096"/>
              <a:ext cx="360040" cy="216024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Стрелка вниз 19"/>
            <p:cNvSpPr/>
            <p:nvPr/>
          </p:nvSpPr>
          <p:spPr>
            <a:xfrm>
              <a:off x="6536465" y="5471190"/>
              <a:ext cx="360040" cy="216024"/>
            </a:xfrm>
            <a:prstGeom prst="downArrow">
              <a:avLst/>
            </a:prstGeom>
            <a:solidFill>
              <a:schemeClr val="bg1"/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68;p28" descr="Картинки по запросу westeros animals thrones"/>
          <p:cNvPicPr preferRelativeResize="0"/>
          <p:nvPr/>
        </p:nvPicPr>
        <p:blipFill rotWithShape="1">
          <a:blip r:embed="rId3" cstate="print">
            <a:alphaModFix/>
            <a:lum bright="-3000"/>
          </a:blip>
          <a:srcRect r="-542"/>
          <a:stretch/>
        </p:blipFill>
        <p:spPr>
          <a:xfrm>
            <a:off x="0" y="5007734"/>
            <a:ext cx="9396536" cy="16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20204" y="154732"/>
            <a:ext cx="3821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Разведочный анализ</a:t>
            </a:r>
          </a:p>
        </p:txBody>
      </p:sp>
      <p:pic>
        <p:nvPicPr>
          <p:cNvPr id="18" name="Google Shape;274;p41"/>
          <p:cNvPicPr preferRelativeResize="0"/>
          <p:nvPr/>
        </p:nvPicPr>
        <p:blipFill>
          <a:blip r:embed="rId4" cstate="print">
            <a:alphaModFix/>
            <a:lum bright="7000" contrast="5000"/>
          </a:blip>
          <a:stretch>
            <a:fillRect/>
          </a:stretch>
        </p:blipFill>
        <p:spPr>
          <a:xfrm>
            <a:off x="323528" y="4077072"/>
            <a:ext cx="1944216" cy="27809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Диаграмма 19"/>
          <p:cNvGraphicFramePr/>
          <p:nvPr/>
        </p:nvGraphicFramePr>
        <p:xfrm>
          <a:off x="15763" y="633388"/>
          <a:ext cx="5229709" cy="36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339752" y="5144492"/>
            <a:ext cx="675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В среднем блюда </a:t>
            </a:r>
            <a:r>
              <a:rPr lang="en-US" dirty="0" err="1" smtClean="0">
                <a:solidFill>
                  <a:schemeClr val="bg1"/>
                </a:solidFill>
              </a:rPr>
              <a:t>McD</a:t>
            </a:r>
            <a:r>
              <a:rPr lang="ru-RU" dirty="0" smtClean="0">
                <a:solidFill>
                  <a:schemeClr val="bg1"/>
                </a:solidFill>
              </a:rPr>
              <a:t> имеют более высокую </a:t>
            </a:r>
            <a:r>
              <a:rPr lang="ru-RU" b="1" dirty="0" smtClean="0">
                <a:solidFill>
                  <a:schemeClr val="bg1"/>
                </a:solidFill>
              </a:rPr>
              <a:t>Калорийность</a:t>
            </a:r>
            <a:r>
              <a:rPr lang="ru-RU" dirty="0" smtClean="0">
                <a:solidFill>
                  <a:schemeClr val="bg1"/>
                </a:solidFill>
              </a:rPr>
              <a:t>, содержание </a:t>
            </a:r>
            <a:r>
              <a:rPr lang="ru-RU" b="1" dirty="0" smtClean="0">
                <a:solidFill>
                  <a:schemeClr val="bg1"/>
                </a:solidFill>
              </a:rPr>
              <a:t>Жиров, Углеводов, Белков и Натрия </a:t>
            </a:r>
            <a:r>
              <a:rPr lang="ru-RU" dirty="0" smtClean="0">
                <a:solidFill>
                  <a:schemeClr val="bg1"/>
                </a:solidFill>
              </a:rPr>
              <a:t>(</a:t>
            </a:r>
            <a:r>
              <a:rPr lang="ru-RU" dirty="0" err="1" smtClean="0">
                <a:solidFill>
                  <a:schemeClr val="bg1"/>
                </a:solidFill>
              </a:rPr>
              <a:t>McD:SB</a:t>
            </a:r>
            <a:r>
              <a:rPr lang="ru-RU" dirty="0" smtClean="0">
                <a:solidFill>
                  <a:schemeClr val="bg1"/>
                </a:solidFill>
              </a:rPr>
              <a:t> ≈ 60:40)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7148" y="5790113"/>
            <a:ext cx="6589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Среднее содержание </a:t>
            </a:r>
            <a:r>
              <a:rPr lang="ru-RU" b="1" dirty="0" smtClean="0">
                <a:solidFill>
                  <a:schemeClr val="bg1"/>
                </a:solidFill>
              </a:rPr>
              <a:t>Пищевых волокон</a:t>
            </a:r>
            <a:r>
              <a:rPr lang="ru-RU" dirty="0" smtClean="0">
                <a:solidFill>
                  <a:schemeClr val="bg1"/>
                </a:solidFill>
              </a:rPr>
              <a:t> в блюдах обоих ресторанов примерно одинаковое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00602" y="764704"/>
            <a:ext cx="5004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ru-RU" b="1" dirty="0" smtClean="0"/>
              <a:t> У </a:t>
            </a:r>
            <a:r>
              <a:rPr lang="en-US" b="1" dirty="0" smtClean="0"/>
              <a:t>SB </a:t>
            </a:r>
            <a:r>
              <a:rPr lang="ru-RU" b="1" dirty="0" smtClean="0"/>
              <a:t>больше еды, у </a:t>
            </a:r>
            <a:r>
              <a:rPr lang="en-US" b="1" dirty="0" err="1" smtClean="0"/>
              <a:t>McD</a:t>
            </a:r>
            <a:r>
              <a:rPr lang="en-US" b="1" dirty="0" smtClean="0"/>
              <a:t> - </a:t>
            </a:r>
            <a:r>
              <a:rPr lang="ru-RU" b="1" dirty="0" smtClean="0"/>
              <a:t>напитков</a:t>
            </a:r>
            <a:endParaRPr lang="ru-RU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4090964" y="3175808"/>
            <a:ext cx="4873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ru-RU" b="1" dirty="0" smtClean="0"/>
              <a:t>  Распределение значений калорий </a:t>
            </a:r>
          </a:p>
          <a:p>
            <a:pPr lvl="0"/>
            <a:r>
              <a:rPr lang="ru-RU" b="1" dirty="0" smtClean="0"/>
              <a:t>и питательных веществ: </a:t>
            </a:r>
            <a:r>
              <a:rPr lang="ru-RU" dirty="0" smtClean="0"/>
              <a:t>меню </a:t>
            </a:r>
            <a:r>
              <a:rPr lang="en-US" dirty="0" err="1" smtClean="0"/>
              <a:t>McD</a:t>
            </a:r>
            <a:r>
              <a:rPr lang="en-US" dirty="0" smtClean="0"/>
              <a:t> </a:t>
            </a:r>
            <a:r>
              <a:rPr lang="ru-RU" dirty="0" smtClean="0"/>
              <a:t>имеет </a:t>
            </a:r>
          </a:p>
          <a:p>
            <a:pPr lvl="0"/>
            <a:r>
              <a:rPr lang="ru-RU" dirty="0" smtClean="0"/>
              <a:t>в целом более сходные средние значения для разных категорий. В меню </a:t>
            </a:r>
            <a:r>
              <a:rPr lang="en-US" dirty="0" smtClean="0"/>
              <a:t>SB</a:t>
            </a:r>
            <a:r>
              <a:rPr lang="ru-RU" dirty="0" smtClean="0"/>
              <a:t> дисперсия выше, наблюдаются выбросы по средним значениям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07294" y="1314634"/>
            <a:ext cx="50367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ru-RU" b="1" dirty="0" smtClean="0"/>
              <a:t>  Калорийность и пищевая ценность:</a:t>
            </a:r>
            <a:r>
              <a:rPr lang="ru-RU" dirty="0" smtClean="0"/>
              <a:t> максимальная у </a:t>
            </a:r>
            <a:r>
              <a:rPr lang="ru-RU" dirty="0" err="1" smtClean="0"/>
              <a:t>McD</a:t>
            </a:r>
            <a:r>
              <a:rPr lang="ru-RU" dirty="0" smtClean="0"/>
              <a:t> </a:t>
            </a:r>
            <a:r>
              <a:rPr lang="ru-RU" dirty="0" err="1" smtClean="0"/>
              <a:t>sweets</a:t>
            </a:r>
            <a:r>
              <a:rPr lang="ru-RU" dirty="0" smtClean="0"/>
              <a:t>/</a:t>
            </a:r>
            <a:r>
              <a:rPr lang="ru-RU" dirty="0" err="1" smtClean="0"/>
              <a:t>snacks</a:t>
            </a:r>
            <a:r>
              <a:rPr lang="ru-RU" dirty="0" smtClean="0"/>
              <a:t>. Эта же группа – лидер по </a:t>
            </a:r>
            <a:r>
              <a:rPr lang="ru-RU" b="1" dirty="0" smtClean="0"/>
              <a:t>Углеводам</a:t>
            </a:r>
            <a:r>
              <a:rPr lang="ru-RU" dirty="0" smtClean="0"/>
              <a:t>. Также высокая калорийность:  </a:t>
            </a:r>
            <a:r>
              <a:rPr lang="en-US" dirty="0" smtClean="0"/>
              <a:t>SB Cold sandwiches</a:t>
            </a:r>
            <a:r>
              <a:rPr lang="ru-RU" dirty="0" smtClean="0"/>
              <a:t> (также лидируют по </a:t>
            </a:r>
            <a:r>
              <a:rPr lang="ru-RU" b="1" dirty="0" smtClean="0"/>
              <a:t>Жирам</a:t>
            </a:r>
            <a:r>
              <a:rPr lang="ru-RU" dirty="0" smtClean="0"/>
              <a:t>), </a:t>
            </a:r>
            <a:r>
              <a:rPr lang="en-US" dirty="0" smtClean="0"/>
              <a:t>SB Protein boxes</a:t>
            </a:r>
            <a:r>
              <a:rPr lang="ru-RU" dirty="0" smtClean="0"/>
              <a:t> (высокое содержание </a:t>
            </a:r>
            <a:r>
              <a:rPr lang="ru-RU" b="1" dirty="0" smtClean="0"/>
              <a:t>Жиров</a:t>
            </a:r>
            <a:r>
              <a:rPr lang="ru-RU" dirty="0" smtClean="0"/>
              <a:t>), </a:t>
            </a:r>
            <a:r>
              <a:rPr lang="en-US" dirty="0" err="1" smtClean="0"/>
              <a:t>McD</a:t>
            </a:r>
            <a:r>
              <a:rPr lang="en-US" dirty="0" smtClean="0"/>
              <a:t> Hot big breakfast</a:t>
            </a: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0625" y="1628800"/>
            <a:ext cx="89279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П</a:t>
            </a:r>
            <a:r>
              <a:rPr lang="ru-RU" sz="2000" b="1" dirty="0" smtClean="0">
                <a:latin typeface="+mj-lt"/>
              </a:rPr>
              <a:t>реимущества: </a:t>
            </a:r>
          </a:p>
          <a:p>
            <a:r>
              <a:rPr lang="ru-RU" sz="2000" dirty="0" smtClean="0">
                <a:latin typeface="+mj-lt"/>
              </a:rPr>
              <a:t>- Детализация: ответ на вопрос «Какой ресторан лучше» + конкретные варианты меню</a:t>
            </a:r>
          </a:p>
          <a:p>
            <a:r>
              <a:rPr lang="ru-RU" sz="2000" dirty="0" smtClean="0">
                <a:latin typeface="+mj-lt"/>
              </a:rPr>
              <a:t>- Гибкость: критерии можно менять под задачу, быстро получать результаты, сохранять и сравнивать их.</a:t>
            </a:r>
          </a:p>
          <a:p>
            <a:r>
              <a:rPr lang="ru-RU" sz="2000" dirty="0" smtClean="0">
                <a:latin typeface="+mj-lt"/>
              </a:rPr>
              <a:t>- Развитие и </a:t>
            </a:r>
            <a:r>
              <a:rPr lang="ru-RU" sz="2000" dirty="0" err="1" smtClean="0">
                <a:latin typeface="+mj-lt"/>
              </a:rPr>
              <a:t>масштабируемость</a:t>
            </a:r>
            <a:r>
              <a:rPr lang="ru-RU" sz="2000" dirty="0" smtClean="0">
                <a:latin typeface="+mj-lt"/>
              </a:rPr>
              <a:t>: данный подход может рассматриваться как задел, </a:t>
            </a:r>
            <a:r>
              <a:rPr lang="en-US" sz="2000" i="1" dirty="0" smtClean="0">
                <a:latin typeface="+mj-lt"/>
              </a:rPr>
              <a:t>proof of concept </a:t>
            </a:r>
            <a:r>
              <a:rPr lang="ru-RU" sz="2000" dirty="0" smtClean="0">
                <a:latin typeface="+mj-lt"/>
              </a:rPr>
              <a:t>для дальнейшего развития решения</a:t>
            </a:r>
          </a:p>
        </p:txBody>
      </p:sp>
      <p:pic>
        <p:nvPicPr>
          <p:cNvPr id="3" name="Google Shape;168;p28" descr="Картинки по запросу westeros animals thrones"/>
          <p:cNvPicPr preferRelativeResize="0"/>
          <p:nvPr/>
        </p:nvPicPr>
        <p:blipFill rotWithShape="1">
          <a:blip r:embed="rId3" cstate="print">
            <a:alphaModFix/>
            <a:lum bright="-3000"/>
          </a:blip>
          <a:srcRect r="-542"/>
          <a:stretch/>
        </p:blipFill>
        <p:spPr>
          <a:xfrm>
            <a:off x="0" y="5007734"/>
            <a:ext cx="9396536" cy="16616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69;p28"/>
          <p:cNvSpPr txBox="1">
            <a:spLocks/>
          </p:cNvSpPr>
          <p:nvPr/>
        </p:nvSpPr>
        <p:spPr>
          <a:xfrm>
            <a:off x="-180528" y="116632"/>
            <a:ext cx="4104456" cy="563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tabLst/>
              <a:defRPr/>
            </a:pPr>
            <a:r>
              <a:rPr kumimoji="0" lang="ru-RU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Алгоритм</a:t>
            </a:r>
            <a:r>
              <a:rPr kumimoji="0" lang="ru-RU" sz="32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анализа</a:t>
            </a:r>
            <a:endParaRPr kumimoji="0" lang="ru-RU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Google Shape;170;p28"/>
          <p:cNvSpPr txBox="1">
            <a:spLocks/>
          </p:cNvSpPr>
          <p:nvPr/>
        </p:nvSpPr>
        <p:spPr>
          <a:xfrm>
            <a:off x="2771800" y="5114897"/>
            <a:ext cx="5776969" cy="1361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42925" marR="0" lvl="0" indent="-276225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itchFamily="34" charset="0"/>
              <a:buNone/>
              <a:tabLst/>
              <a:defRPr/>
            </a:pPr>
            <a:r>
              <a:rPr lang="ru-RU" sz="2400" b="1" dirty="0" smtClean="0">
                <a:solidFill>
                  <a:schemeClr val="lt1"/>
                </a:solidFill>
              </a:rPr>
              <a:t>- </a:t>
            </a:r>
            <a:r>
              <a:rPr lang="en-US" sz="2400" dirty="0" smtClean="0">
                <a:solidFill>
                  <a:schemeClr val="lt1"/>
                </a:solidFill>
              </a:rPr>
              <a:t>breakfast/dinner: </a:t>
            </a:r>
            <a:r>
              <a:rPr lang="en-US" sz="2400" b="1" dirty="0" smtClean="0">
                <a:solidFill>
                  <a:schemeClr val="lt1"/>
                </a:solidFill>
              </a:rPr>
              <a:t>1-</a:t>
            </a:r>
            <a:r>
              <a:rPr lang="ru-RU" sz="2400" b="1" dirty="0" smtClean="0">
                <a:solidFill>
                  <a:schemeClr val="lt1"/>
                </a:solidFill>
              </a:rPr>
              <a:t>е, 2-е, напиток</a:t>
            </a:r>
          </a:p>
          <a:p>
            <a:pPr marL="542925" lvl="0" indent="-276225">
              <a:spcBef>
                <a:spcPts val="480"/>
              </a:spcBef>
              <a:buClr>
                <a:schemeClr val="lt1"/>
              </a:buClr>
              <a:buSzPts val="2400"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lang="en-US" sz="2400" dirty="0" smtClean="0">
                <a:solidFill>
                  <a:schemeClr val="lt1"/>
                </a:solidFill>
              </a:rPr>
              <a:t>light breakfast/dinner:  </a:t>
            </a:r>
            <a:r>
              <a:rPr lang="ru-RU" sz="2400" b="1" dirty="0" smtClean="0">
                <a:solidFill>
                  <a:schemeClr val="lt1"/>
                </a:solidFill>
              </a:rPr>
              <a:t>1-е, напиток</a:t>
            </a:r>
          </a:p>
          <a:p>
            <a:pPr marL="542925" lvl="0" indent="-276225">
              <a:spcBef>
                <a:spcPts val="480"/>
              </a:spcBef>
              <a:buClr>
                <a:schemeClr val="lt1"/>
              </a:buClr>
              <a:buSzPts val="2400"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 </a:t>
            </a:r>
            <a:r>
              <a:rPr kumimoji="0" lang="en-US" sz="2400" i="0" u="none" strike="noStrike" kern="1200" cap="none" spc="0" normalizeH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snack</a:t>
            </a:r>
            <a:r>
              <a:rPr lang="ru-RU" sz="2400" dirty="0" smtClean="0">
                <a:solidFill>
                  <a:schemeClr val="lt1"/>
                </a:solidFill>
              </a:rPr>
              <a:t>: </a:t>
            </a:r>
            <a:r>
              <a:rPr lang="ru-RU" sz="2400" b="1" dirty="0" smtClean="0">
                <a:solidFill>
                  <a:schemeClr val="lt1"/>
                </a:solidFill>
              </a:rPr>
              <a:t>перекус, напиток 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Google Shape;171;p28"/>
          <p:cNvPicPr preferRelativeResize="0"/>
          <p:nvPr/>
        </p:nvPicPr>
        <p:blipFill>
          <a:blip r:embed="rId4" cstate="print">
            <a:alphaModFix/>
            <a:lum bright="12000" contrast="7000"/>
          </a:blip>
          <a:stretch>
            <a:fillRect/>
          </a:stretch>
        </p:blipFill>
        <p:spPr>
          <a:xfrm>
            <a:off x="290870" y="4221089"/>
            <a:ext cx="1904866" cy="263691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04912" y="739304"/>
            <a:ext cx="87595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 smtClean="0"/>
              <a:t>Идея:</a:t>
            </a:r>
            <a:r>
              <a:rPr lang="ru-RU" sz="2200" dirty="0" smtClean="0"/>
              <a:t> </a:t>
            </a:r>
            <a:r>
              <a:rPr lang="ru-RU" sz="2200" dirty="0" smtClean="0"/>
              <a:t>эволюционный алгоритм – создание </a:t>
            </a:r>
            <a:r>
              <a:rPr lang="ru-RU" sz="2200" dirty="0" smtClean="0"/>
              <a:t>«осмысленных комбинаций» из меню каждого </a:t>
            </a:r>
            <a:r>
              <a:rPr lang="ru-RU" sz="2200" dirty="0" smtClean="0"/>
              <a:t>ресторана</a:t>
            </a:r>
            <a:r>
              <a:rPr lang="ru-RU" sz="2200" dirty="0" smtClean="0"/>
              <a:t>, </a:t>
            </a:r>
            <a:r>
              <a:rPr lang="ru-RU" sz="2200" dirty="0" smtClean="0"/>
              <a:t>выбор </a:t>
            </a:r>
            <a:r>
              <a:rPr lang="ru-RU" sz="2200" dirty="0" smtClean="0"/>
              <a:t>по </a:t>
            </a:r>
            <a:r>
              <a:rPr lang="ru-RU" sz="2200" dirty="0" smtClean="0"/>
              <a:t>критериям </a:t>
            </a:r>
            <a:endParaRPr lang="ru-RU" sz="2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357104" y="4221088"/>
            <a:ext cx="25749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ru-RU" sz="2200" b="1" dirty="0" smtClean="0"/>
              <a:t>Комбинации блюд: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2;p55"/>
          <p:cNvSpPr txBox="1">
            <a:spLocks/>
          </p:cNvSpPr>
          <p:nvPr/>
        </p:nvSpPr>
        <p:spPr>
          <a:xfrm>
            <a:off x="179512" y="260648"/>
            <a:ext cx="7488832" cy="4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Комбинации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блюд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(combination formats)</a:t>
            </a:r>
            <a:endParaRPr kumimoji="0" lang="ru-RU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49" name="Группа 48"/>
          <p:cNvGrpSpPr/>
          <p:nvPr/>
        </p:nvGrpSpPr>
        <p:grpSpPr>
          <a:xfrm>
            <a:off x="251520" y="836712"/>
            <a:ext cx="8424936" cy="1727810"/>
            <a:chOff x="251520" y="921209"/>
            <a:chExt cx="8424936" cy="1727810"/>
          </a:xfrm>
        </p:grpSpPr>
        <p:sp>
          <p:nvSpPr>
            <p:cNvPr id="3" name="Google Shape;403;p55"/>
            <p:cNvSpPr txBox="1">
              <a:spLocks/>
            </p:cNvSpPr>
            <p:nvPr/>
          </p:nvSpPr>
          <p:spPr>
            <a:xfrm>
              <a:off x="251520" y="1428490"/>
              <a:ext cx="1440160" cy="8483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spcBef>
                  <a:spcPts val="400"/>
                </a:spcBef>
              </a:pPr>
              <a:r>
                <a:rPr lang="en-US" sz="2400" b="1" dirty="0" smtClean="0"/>
                <a:t>breakfast/dinner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Google Shape;422;p55"/>
            <p:cNvSpPr txBox="1">
              <a:spLocks/>
            </p:cNvSpPr>
            <p:nvPr/>
          </p:nvSpPr>
          <p:spPr>
            <a:xfrm>
              <a:off x="7236296" y="1124744"/>
              <a:ext cx="1440160" cy="13681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1-е,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2-е,</a:t>
              </a:r>
              <a:r>
                <a:rPr lang="ru-RU" sz="2400" b="1" dirty="0" smtClean="0"/>
                <a:t>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напиток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4" name="Группа 43"/>
            <p:cNvGrpSpPr/>
            <p:nvPr/>
          </p:nvGrpSpPr>
          <p:grpSpPr>
            <a:xfrm>
              <a:off x="1760086" y="921209"/>
              <a:ext cx="5044162" cy="1727810"/>
              <a:chOff x="1544062" y="921209"/>
              <a:chExt cx="5044162" cy="1727810"/>
            </a:xfrm>
          </p:grpSpPr>
          <p:pic>
            <p:nvPicPr>
              <p:cNvPr id="6" name="Google Shape;406;p55"/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16383" t="29105" r="14835" b="13767"/>
              <a:stretch/>
            </p:blipFill>
            <p:spPr>
              <a:xfrm>
                <a:off x="3099193" y="1056899"/>
                <a:ext cx="780249" cy="648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Google Shape;407;p55"/>
              <p:cNvPicPr preferRelativeResize="0"/>
              <p:nvPr/>
            </p:nvPicPr>
            <p:blipFill rotWithShape="1">
              <a:blip r:embed="rId4" cstate="print">
                <a:alphaModFix/>
              </a:blip>
              <a:srcRect t="22682" b="16259"/>
              <a:stretch/>
            </p:blipFill>
            <p:spPr>
              <a:xfrm>
                <a:off x="3093968" y="1915767"/>
                <a:ext cx="708146" cy="64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Google Shape;408;p55"/>
              <p:cNvPicPr preferRelativeResize="0"/>
              <p:nvPr/>
            </p:nvPicPr>
            <p:blipFill rotWithShape="1">
              <a:blip r:embed="rId5" cstate="print">
                <a:alphaModFix/>
              </a:blip>
              <a:srcRect t="36206" b="10360"/>
              <a:stretch/>
            </p:blipFill>
            <p:spPr>
              <a:xfrm>
                <a:off x="4430371" y="1951641"/>
                <a:ext cx="780250" cy="624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Google Shape;413;p55"/>
              <p:cNvPicPr preferRelativeResize="0"/>
              <p:nvPr/>
            </p:nvPicPr>
            <p:blipFill rotWithShape="1">
              <a:blip r:embed="rId6" cstate="print">
                <a:alphaModFix/>
              </a:blip>
              <a:srcRect l="36992" t="5754" r="3989" b="26545"/>
              <a:stretch/>
            </p:blipFill>
            <p:spPr>
              <a:xfrm>
                <a:off x="5874847" y="1812142"/>
                <a:ext cx="597000" cy="8151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414;p55"/>
              <p:cNvPicPr preferRelativeResize="0"/>
              <p:nvPr/>
            </p:nvPicPr>
            <p:blipFill rotWithShape="1">
              <a:blip r:embed="rId7" cstate="print">
                <a:alphaModFix/>
              </a:blip>
              <a:srcRect l="16178" t="25370" r="17950" b="15615"/>
              <a:stretch/>
            </p:blipFill>
            <p:spPr>
              <a:xfrm>
                <a:off x="4435596" y="954347"/>
                <a:ext cx="780249" cy="6990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415;p55"/>
              <p:cNvPicPr preferRelativeResize="0"/>
              <p:nvPr/>
            </p:nvPicPr>
            <p:blipFill rotWithShape="1">
              <a:blip r:embed="rId8" cstate="print">
                <a:alphaModFix/>
              </a:blip>
              <a:srcRect l="22186" t="23796" r="25350" b="10448"/>
              <a:stretch/>
            </p:blipFill>
            <p:spPr>
              <a:xfrm>
                <a:off x="5880072" y="921209"/>
                <a:ext cx="708152" cy="8875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424;p55" descr="ÐÐ°ÑÑÐ¸Ð½ÐºÐ¸ Ð¿Ð¾ Ð·Ð°Ð¿ÑÐ¾ÑÑ mcdonalds s logo"/>
              <p:cNvPicPr preferRelativeResize="0"/>
              <p:nvPr/>
            </p:nvPicPr>
            <p:blipFill rotWithShape="1">
              <a:blip r:embed="rId9" cstate="print">
                <a:alphaModFix/>
              </a:blip>
              <a:srcRect/>
              <a:stretch/>
            </p:blipFill>
            <p:spPr>
              <a:xfrm>
                <a:off x="1675379" y="1113821"/>
                <a:ext cx="571908" cy="586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425;p55" descr="ÐÐ°ÑÑÐ¸Ð½ÐºÐ¸ Ð¿Ð¾ Ð·Ð°Ð¿ÑÐ¾ÑÑ starbucks"/>
              <p:cNvPicPr preferRelativeResize="0"/>
              <p:nvPr/>
            </p:nvPicPr>
            <p:blipFill rotWithShape="1">
              <a:blip r:embed="rId10" cstate="print">
                <a:alphaModFix/>
              </a:blip>
              <a:srcRect/>
              <a:stretch/>
            </p:blipFill>
            <p:spPr>
              <a:xfrm>
                <a:off x="1544062" y="1819424"/>
                <a:ext cx="808390" cy="8295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3869236" y="925612"/>
                <a:ext cx="4908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4800" b="1" dirty="0" smtClean="0"/>
                  <a:t>+</a:t>
                </a:r>
                <a:endParaRPr lang="ru-RU" sz="4800" b="1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5277575" y="925612"/>
                <a:ext cx="4908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4800" b="1" dirty="0" smtClean="0"/>
                  <a:t>+</a:t>
                </a:r>
                <a:endParaRPr lang="ru-RU" sz="4800" b="1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869236" y="1777008"/>
                <a:ext cx="4908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4800" b="1" dirty="0" smtClean="0"/>
                  <a:t>+</a:t>
                </a:r>
                <a:endParaRPr lang="ru-RU" sz="4800" b="1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277575" y="1777008"/>
                <a:ext cx="4908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4800" b="1" dirty="0" smtClean="0"/>
                  <a:t>+</a:t>
                </a:r>
                <a:endParaRPr lang="ru-RU" sz="4800" b="1" dirty="0"/>
              </a:p>
            </p:txBody>
          </p:sp>
          <p:sp>
            <p:nvSpPr>
              <p:cNvPr id="42" name="Стрелка вправо 41"/>
              <p:cNvSpPr/>
              <p:nvPr/>
            </p:nvSpPr>
            <p:spPr>
              <a:xfrm>
                <a:off x="2534568" y="1268760"/>
                <a:ext cx="288032" cy="288032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3" name="Стрелка вправо 42"/>
              <p:cNvSpPr/>
              <p:nvPr/>
            </p:nvSpPr>
            <p:spPr>
              <a:xfrm>
                <a:off x="2534568" y="2069356"/>
                <a:ext cx="288032" cy="288032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grpSp>
        <p:nvGrpSpPr>
          <p:cNvPr id="50" name="Группа 49"/>
          <p:cNvGrpSpPr/>
          <p:nvPr/>
        </p:nvGrpSpPr>
        <p:grpSpPr>
          <a:xfrm>
            <a:off x="264220" y="2828129"/>
            <a:ext cx="6874668" cy="1727599"/>
            <a:chOff x="264220" y="2996952"/>
            <a:chExt cx="6874668" cy="1727599"/>
          </a:xfrm>
        </p:grpSpPr>
        <p:sp>
          <p:nvSpPr>
            <p:cNvPr id="5" name="Google Shape;405;p55"/>
            <p:cNvSpPr txBox="1">
              <a:spLocks/>
            </p:cNvSpPr>
            <p:nvPr/>
          </p:nvSpPr>
          <p:spPr>
            <a:xfrm>
              <a:off x="264220" y="3212976"/>
              <a:ext cx="1440160" cy="115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>
                <a:spcBef>
                  <a:spcPts val="400"/>
                </a:spcBef>
              </a:pPr>
              <a:r>
                <a:rPr lang="en-US" sz="2400" b="1" dirty="0" smtClean="0"/>
                <a:t>light breakfast/dinner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8" name="Группа 47"/>
            <p:cNvGrpSpPr/>
            <p:nvPr/>
          </p:nvGrpSpPr>
          <p:grpSpPr>
            <a:xfrm>
              <a:off x="1780580" y="2996952"/>
              <a:ext cx="3608908" cy="1727599"/>
              <a:chOff x="1767880" y="2996952"/>
              <a:chExt cx="3608908" cy="1727599"/>
            </a:xfrm>
          </p:grpSpPr>
          <p:pic>
            <p:nvPicPr>
              <p:cNvPr id="16" name="Google Shape;416;p55"/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16383" t="29105" r="14835" b="13767"/>
              <a:stretch/>
            </p:blipFill>
            <p:spPr>
              <a:xfrm>
                <a:off x="3300395" y="3116692"/>
                <a:ext cx="780249" cy="6480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418;p55"/>
              <p:cNvPicPr preferRelativeResize="0"/>
              <p:nvPr/>
            </p:nvPicPr>
            <p:blipFill rotWithShape="1">
              <a:blip r:embed="rId8" cstate="print">
                <a:alphaModFix/>
              </a:blip>
              <a:srcRect l="22186" t="23796" r="25350" b="10448"/>
              <a:stretch/>
            </p:blipFill>
            <p:spPr>
              <a:xfrm>
                <a:off x="4668636" y="2996952"/>
                <a:ext cx="708152" cy="8875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" name="Google Shape;419;p55"/>
              <p:cNvPicPr preferRelativeResize="0"/>
              <p:nvPr/>
            </p:nvPicPr>
            <p:blipFill rotWithShape="1">
              <a:blip r:embed="rId4" cstate="print">
                <a:alphaModFix/>
              </a:blip>
              <a:srcRect t="22682" b="16259"/>
              <a:stretch/>
            </p:blipFill>
            <p:spPr>
              <a:xfrm>
                <a:off x="3300395" y="3944609"/>
                <a:ext cx="708146" cy="64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" name="Google Shape;421;p55"/>
              <p:cNvPicPr preferRelativeResize="0"/>
              <p:nvPr/>
            </p:nvPicPr>
            <p:blipFill rotWithShape="1">
              <a:blip r:embed="rId6" cstate="print">
                <a:alphaModFix/>
              </a:blip>
              <a:srcRect l="36992" t="5754" r="3989" b="26545"/>
              <a:stretch/>
            </p:blipFill>
            <p:spPr>
              <a:xfrm>
                <a:off x="4668636" y="3861048"/>
                <a:ext cx="597000" cy="8151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426;p55" descr="ÐÐ°ÑÑÐ¸Ð½ÐºÐ¸ Ð¿Ð¾ Ð·Ð°Ð¿ÑÐ¾ÑÑ mcdonalds s logo"/>
              <p:cNvPicPr preferRelativeResize="0"/>
              <p:nvPr/>
            </p:nvPicPr>
            <p:blipFill rotWithShape="1">
              <a:blip r:embed="rId9" cstate="print">
                <a:alphaModFix/>
              </a:blip>
              <a:srcRect/>
              <a:stretch/>
            </p:blipFill>
            <p:spPr>
              <a:xfrm>
                <a:off x="1886496" y="3140968"/>
                <a:ext cx="571908" cy="58698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" name="Google Shape;427;p55" descr="ÐÐ°ÑÑÐ¸Ð½ÐºÐ¸ Ð¿Ð¾ Ð·Ð°Ð¿ÑÐ¾ÑÑ starbucks"/>
              <p:cNvPicPr preferRelativeResize="0"/>
              <p:nvPr/>
            </p:nvPicPr>
            <p:blipFill rotWithShape="1">
              <a:blip r:embed="rId10" cstate="print">
                <a:alphaModFix/>
              </a:blip>
              <a:srcRect/>
              <a:stretch/>
            </p:blipFill>
            <p:spPr>
              <a:xfrm>
                <a:off x="1767880" y="3894956"/>
                <a:ext cx="808390" cy="8295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4093123" y="3042519"/>
                <a:ext cx="4908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4800" b="1" dirty="0" smtClean="0"/>
                  <a:t>+</a:t>
                </a:r>
                <a:endParaRPr lang="ru-RU" sz="4800" b="1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093123" y="3864881"/>
                <a:ext cx="4908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4800" b="1" dirty="0" smtClean="0"/>
                  <a:t>+</a:t>
                </a:r>
                <a:endParaRPr lang="ru-RU" sz="4800" b="1" dirty="0"/>
              </a:p>
            </p:txBody>
          </p:sp>
          <p:sp>
            <p:nvSpPr>
              <p:cNvPr id="45" name="Стрелка вправо 44"/>
              <p:cNvSpPr/>
              <p:nvPr/>
            </p:nvSpPr>
            <p:spPr>
              <a:xfrm>
                <a:off x="2746400" y="3361184"/>
                <a:ext cx="288032" cy="288032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46" name="Стрелка вправо 45"/>
              <p:cNvSpPr/>
              <p:nvPr/>
            </p:nvSpPr>
            <p:spPr>
              <a:xfrm>
                <a:off x="2746400" y="4161780"/>
                <a:ext cx="288032" cy="288032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47" name="Google Shape;422;p55"/>
            <p:cNvSpPr txBox="1">
              <a:spLocks/>
            </p:cNvSpPr>
            <p:nvPr/>
          </p:nvSpPr>
          <p:spPr>
            <a:xfrm>
              <a:off x="5842744" y="3403600"/>
              <a:ext cx="1296144" cy="9361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1-е,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напиток</a:t>
              </a:r>
              <a:endPara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64" name="Группа 63"/>
          <p:cNvGrpSpPr/>
          <p:nvPr/>
        </p:nvGrpSpPr>
        <p:grpSpPr>
          <a:xfrm>
            <a:off x="336228" y="4785527"/>
            <a:ext cx="6828060" cy="1739817"/>
            <a:chOff x="336228" y="4679018"/>
            <a:chExt cx="6828060" cy="1739817"/>
          </a:xfrm>
        </p:grpSpPr>
        <p:sp>
          <p:nvSpPr>
            <p:cNvPr id="51" name="TextBox 50"/>
            <p:cNvSpPr txBox="1"/>
            <p:nvPr/>
          </p:nvSpPr>
          <p:spPr>
            <a:xfrm>
              <a:off x="336228" y="5415607"/>
              <a:ext cx="9012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/>
                <a:t>snack</a:t>
              </a:r>
              <a:endParaRPr lang="ru-RU" sz="24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833796" y="5085184"/>
              <a:ext cx="13304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 smtClean="0"/>
                <a:t>перекус,</a:t>
              </a:r>
            </a:p>
            <a:p>
              <a:r>
                <a:rPr lang="ru-RU" sz="2400" b="1" dirty="0" smtClean="0"/>
                <a:t>напиток</a:t>
              </a:r>
            </a:p>
          </p:txBody>
        </p:sp>
        <p:pic>
          <p:nvPicPr>
            <p:cNvPr id="53" name="Google Shape;426;p55" descr="ÐÐ°ÑÑÐ¸Ð½ÐºÐ¸ Ð¿Ð¾ Ð·Ð°Ð¿ÑÐ¾ÑÑ mcdonalds s logo"/>
            <p:cNvPicPr preferRelativeResize="0"/>
            <p:nvPr/>
          </p:nvPicPr>
          <p:blipFill rotWithShape="1">
            <a:blip r:embed="rId9" cstate="print">
              <a:alphaModFix/>
            </a:blip>
            <a:srcRect/>
            <a:stretch/>
          </p:blipFill>
          <p:spPr>
            <a:xfrm>
              <a:off x="1916212" y="4835252"/>
              <a:ext cx="571908" cy="5869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427;p55" descr="ÐÐ°ÑÑÐ¸Ð½ÐºÐ¸ Ð¿Ð¾ Ð·Ð°Ð¿ÑÐ¾ÑÑ starbucks"/>
            <p:cNvPicPr preferRelativeResize="0"/>
            <p:nvPr/>
          </p:nvPicPr>
          <p:blipFill rotWithShape="1">
            <a:blip r:embed="rId10" cstate="print">
              <a:alphaModFix/>
            </a:blip>
            <a:srcRect/>
            <a:stretch/>
          </p:blipFill>
          <p:spPr>
            <a:xfrm>
              <a:off x="1797596" y="5589240"/>
              <a:ext cx="808390" cy="829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Стрелка вправо 54"/>
            <p:cNvSpPr/>
            <p:nvPr/>
          </p:nvSpPr>
          <p:spPr>
            <a:xfrm>
              <a:off x="2776116" y="5055468"/>
              <a:ext cx="288032" cy="28803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Стрелка вправо 55"/>
            <p:cNvSpPr/>
            <p:nvPr/>
          </p:nvSpPr>
          <p:spPr>
            <a:xfrm>
              <a:off x="2776116" y="5856064"/>
              <a:ext cx="288032" cy="288032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7" name="Google Shape;418;p55"/>
            <p:cNvPicPr preferRelativeResize="0"/>
            <p:nvPr/>
          </p:nvPicPr>
          <p:blipFill rotWithShape="1">
            <a:blip r:embed="rId8" cstate="print">
              <a:alphaModFix/>
            </a:blip>
            <a:srcRect l="22186" t="23796" r="25350" b="10448"/>
            <a:stretch/>
          </p:blipFill>
          <p:spPr>
            <a:xfrm>
              <a:off x="4681557" y="4682402"/>
              <a:ext cx="708152" cy="887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421;p55"/>
            <p:cNvPicPr preferRelativeResize="0"/>
            <p:nvPr/>
          </p:nvPicPr>
          <p:blipFill rotWithShape="1">
            <a:blip r:embed="rId6" cstate="print">
              <a:alphaModFix/>
            </a:blip>
            <a:srcRect l="36992" t="5754" r="3989" b="26545"/>
            <a:stretch/>
          </p:blipFill>
          <p:spPr>
            <a:xfrm>
              <a:off x="4681557" y="5546498"/>
              <a:ext cx="597000" cy="8151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TextBox 58"/>
            <p:cNvSpPr txBox="1"/>
            <p:nvPr/>
          </p:nvSpPr>
          <p:spPr>
            <a:xfrm>
              <a:off x="4106044" y="4727969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800" b="1" dirty="0" smtClean="0"/>
                <a:t>+</a:t>
              </a:r>
              <a:endParaRPr lang="ru-RU" sz="48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06044" y="5550331"/>
              <a:ext cx="49084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800" b="1" dirty="0" smtClean="0"/>
                <a:t>+</a:t>
              </a:r>
              <a:endParaRPr lang="ru-RU" sz="4800" b="1" dirty="0"/>
            </a:p>
          </p:txBody>
        </p:sp>
        <p:pic>
          <p:nvPicPr>
            <p:cNvPr id="1026" name="Picture 2" descr="C:\Users\u1\Desktop\Kartofel-fri-srednyaya.png"/>
            <p:cNvPicPr>
              <a:picLocks noChangeAspect="1" noChangeArrowheads="1"/>
            </p:cNvPicPr>
            <p:nvPr/>
          </p:nvPicPr>
          <p:blipFill>
            <a:blip r:embed="rId11" cstate="print"/>
            <a:srcRect l="19647" t="21673" r="19242" b="12355"/>
            <a:stretch>
              <a:fillRect/>
            </a:stretch>
          </p:blipFill>
          <p:spPr bwMode="auto">
            <a:xfrm>
              <a:off x="3284965" y="4679018"/>
              <a:ext cx="766337" cy="827317"/>
            </a:xfrm>
            <a:prstGeom prst="rect">
              <a:avLst/>
            </a:prstGeom>
            <a:noFill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263156" y="5576540"/>
              <a:ext cx="864096" cy="8090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02;p63"/>
          <p:cNvSpPr txBox="1">
            <a:spLocks/>
          </p:cNvSpPr>
          <p:nvPr/>
        </p:nvSpPr>
        <p:spPr>
          <a:xfrm>
            <a:off x="141412" y="163240"/>
            <a:ext cx="7488832" cy="5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tabLst/>
              <a:defRPr/>
            </a:pPr>
            <a:r>
              <a:rPr lang="ru-RU" sz="3200" dirty="0" smtClean="0">
                <a:latin typeface="+mj-lt"/>
                <a:ea typeface="+mj-ea"/>
                <a:cs typeface="+mj-cs"/>
              </a:rPr>
              <a:t>Формальное представление алгоритма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pSp>
        <p:nvGrpSpPr>
          <p:cNvPr id="61" name="Группа 60"/>
          <p:cNvGrpSpPr/>
          <p:nvPr/>
        </p:nvGrpSpPr>
        <p:grpSpPr>
          <a:xfrm>
            <a:off x="188020" y="332656"/>
            <a:ext cx="8176005" cy="6408712"/>
            <a:chOff x="188020" y="476672"/>
            <a:chExt cx="8176005" cy="6408712"/>
          </a:xfrm>
        </p:grpSpPr>
        <p:sp>
          <p:nvSpPr>
            <p:cNvPr id="60" name="Скругленный прямоугольник 59"/>
            <p:cNvSpPr/>
            <p:nvPr/>
          </p:nvSpPr>
          <p:spPr>
            <a:xfrm>
              <a:off x="2411760" y="6453336"/>
              <a:ext cx="3744416" cy="432048"/>
            </a:xfrm>
            <a:prstGeom prst="round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827584" y="908720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{</a:t>
              </a:r>
              <a:r>
                <a:rPr lang="ru-RU" dirty="0" err="1" smtClean="0"/>
                <a:t>meal_norm</a:t>
              </a:r>
              <a:r>
                <a:rPr lang="en-US" dirty="0" smtClean="0"/>
                <a:t>}</a:t>
              </a:r>
              <a:endParaRPr lang="ru-RU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77191" y="1124744"/>
              <a:ext cx="10358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menu_df</a:t>
              </a:r>
              <a:endParaRPr lang="ru-RU" dirty="0"/>
            </a:p>
          </p:txBody>
        </p:sp>
        <p:grpSp>
          <p:nvGrpSpPr>
            <p:cNvPr id="13" name="Группа 12"/>
            <p:cNvGrpSpPr/>
            <p:nvPr/>
          </p:nvGrpSpPr>
          <p:grpSpPr>
            <a:xfrm>
              <a:off x="3993215" y="1628800"/>
              <a:ext cx="576064" cy="648072"/>
              <a:chOff x="5868144" y="2132856"/>
              <a:chExt cx="576064" cy="648072"/>
            </a:xfrm>
          </p:grpSpPr>
          <p:cxnSp>
            <p:nvCxnSpPr>
              <p:cNvPr id="7" name="Прямая соединительная линия 6"/>
              <p:cNvCxnSpPr/>
              <p:nvPr/>
            </p:nvCxnSpPr>
            <p:spPr>
              <a:xfrm>
                <a:off x="6156176" y="2132856"/>
                <a:ext cx="0" cy="36004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Прямая со стрелкой 8"/>
              <p:cNvCxnSpPr/>
              <p:nvPr/>
            </p:nvCxnSpPr>
            <p:spPr>
              <a:xfrm flipH="1">
                <a:off x="5868144" y="2492896"/>
                <a:ext cx="288032" cy="2880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Прямая со стрелкой 9"/>
              <p:cNvCxnSpPr/>
              <p:nvPr/>
            </p:nvCxnSpPr>
            <p:spPr>
              <a:xfrm>
                <a:off x="6156176" y="2492896"/>
                <a:ext cx="288032" cy="288032"/>
              </a:xfrm>
              <a:prstGeom prst="straightConnector1">
                <a:avLst/>
              </a:prstGeom>
              <a:ln w="381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2947003" y="2399680"/>
              <a:ext cx="12811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McD_menu</a:t>
              </a:r>
              <a:endParaRPr lang="ru-RU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7787" y="2399680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SB_menu</a:t>
              </a:r>
              <a:endParaRPr lang="ru-RU" dirty="0"/>
            </a:p>
          </p:txBody>
        </p:sp>
        <p:cxnSp>
          <p:nvCxnSpPr>
            <p:cNvPr id="18" name="Прямая соединительная линия 17"/>
            <p:cNvCxnSpPr/>
            <p:nvPr/>
          </p:nvCxnSpPr>
          <p:spPr>
            <a:xfrm>
              <a:off x="3523067" y="2996952"/>
              <a:ext cx="0" cy="360040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Прямая соединительная линия 18"/>
            <p:cNvCxnSpPr/>
            <p:nvPr/>
          </p:nvCxnSpPr>
          <p:spPr>
            <a:xfrm>
              <a:off x="5107243" y="2996952"/>
              <a:ext cx="0" cy="360040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Дуга 19"/>
            <p:cNvSpPr/>
            <p:nvPr/>
          </p:nvSpPr>
          <p:spPr>
            <a:xfrm flipH="1" flipV="1">
              <a:off x="1547663" y="476672"/>
              <a:ext cx="4968552" cy="1372344"/>
            </a:xfrm>
            <a:prstGeom prst="arc">
              <a:avLst>
                <a:gd name="adj1" fmla="val 16200000"/>
                <a:gd name="adj2" fmla="val 21248086"/>
              </a:avLst>
            </a:prstGeom>
            <a:ln w="1905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19672" y="1700808"/>
              <a:ext cx="1225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/>
                <a:t>normalization</a:t>
              </a:r>
              <a:endParaRPr lang="ru-RU" sz="1400" b="1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11192" y="2051556"/>
              <a:ext cx="79765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/>
                <a:t>splitting</a:t>
              </a:r>
              <a:endParaRPr lang="ru-RU" sz="1400" b="1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8020" y="5011142"/>
              <a:ext cx="2207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combination_formats</a:t>
              </a:r>
              <a:endParaRPr lang="ru-RU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63156" y="2658120"/>
              <a:ext cx="2247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(normalized features)</a:t>
              </a:r>
              <a:endParaRPr lang="ru-RU" dirty="0" smtClean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47664" y="4293096"/>
              <a:ext cx="184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combination_lists</a:t>
              </a:r>
              <a:endParaRPr lang="ru-RU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3528" y="3395092"/>
              <a:ext cx="12811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McD_menu</a:t>
              </a:r>
              <a:endParaRPr lang="ru-RU" dirty="0" smtClean="0"/>
            </a:p>
            <a:p>
              <a:r>
                <a:rPr lang="en-US" dirty="0" smtClean="0"/>
                <a:t>categories</a:t>
              </a:r>
              <a:endParaRPr lang="ru-RU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156176" y="5016584"/>
              <a:ext cx="22078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combination_formats</a:t>
              </a:r>
              <a:endParaRPr lang="ru-RU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20072" y="4305796"/>
              <a:ext cx="1840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combination_lists</a:t>
              </a:r>
              <a:endParaRPr lang="ru-RU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98069" y="3388325"/>
              <a:ext cx="11463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SB_menu</a:t>
              </a:r>
              <a:endParaRPr lang="ru-RU" dirty="0" smtClean="0"/>
            </a:p>
            <a:p>
              <a:r>
                <a:rPr lang="en-US" dirty="0" smtClean="0"/>
                <a:t>categories</a:t>
              </a:r>
              <a:endParaRPr lang="ru-RU" dirty="0"/>
            </a:p>
          </p:txBody>
        </p:sp>
        <p:sp>
          <p:nvSpPr>
            <p:cNvPr id="40" name="Дуга 39"/>
            <p:cNvSpPr/>
            <p:nvPr/>
          </p:nvSpPr>
          <p:spPr>
            <a:xfrm rot="428437" flipH="1" flipV="1">
              <a:off x="202450" y="3616661"/>
              <a:ext cx="792088" cy="1440160"/>
            </a:xfrm>
            <a:prstGeom prst="arc">
              <a:avLst>
                <a:gd name="adj1" fmla="val 16443742"/>
                <a:gd name="adj2" fmla="val 3317038"/>
              </a:avLst>
            </a:prstGeom>
            <a:ln w="1905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1" name="Дуга 40"/>
            <p:cNvSpPr/>
            <p:nvPr/>
          </p:nvSpPr>
          <p:spPr>
            <a:xfrm rot="4461232" flipH="1" flipV="1">
              <a:off x="1600886" y="1917047"/>
              <a:ext cx="792088" cy="2532335"/>
            </a:xfrm>
            <a:prstGeom prst="arc">
              <a:avLst>
                <a:gd name="adj1" fmla="val 16356529"/>
                <a:gd name="adj2" fmla="val 4528150"/>
              </a:avLst>
            </a:prstGeom>
            <a:ln w="1905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2" name="Дуга 41"/>
            <p:cNvSpPr/>
            <p:nvPr/>
          </p:nvSpPr>
          <p:spPr>
            <a:xfrm rot="15700827" flipH="1" flipV="1">
              <a:off x="1561387" y="3925068"/>
              <a:ext cx="792088" cy="1440160"/>
            </a:xfrm>
            <a:prstGeom prst="arc">
              <a:avLst>
                <a:gd name="adj1" fmla="val 17106716"/>
                <a:gd name="adj2" fmla="val 20586144"/>
              </a:avLst>
            </a:prstGeom>
            <a:ln w="1905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75856" y="3310384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Combinator</a:t>
              </a:r>
              <a:r>
                <a:rPr lang="en-US" dirty="0" smtClean="0"/>
                <a:t> function</a:t>
              </a:r>
              <a:endParaRPr lang="ru-RU" dirty="0" smtClean="0"/>
            </a:p>
            <a:p>
              <a:r>
                <a:rPr lang="en-US" dirty="0" smtClean="0"/>
                <a:t>Sum counter function</a:t>
              </a:r>
              <a:endParaRPr lang="ru-RU" dirty="0"/>
            </a:p>
          </p:txBody>
        </p:sp>
        <p:sp>
          <p:nvSpPr>
            <p:cNvPr id="44" name="Дуга 43"/>
            <p:cNvSpPr/>
            <p:nvPr/>
          </p:nvSpPr>
          <p:spPr>
            <a:xfrm rot="15700827" flipH="1" flipV="1">
              <a:off x="2353476" y="3353196"/>
              <a:ext cx="792088" cy="1440160"/>
            </a:xfrm>
            <a:prstGeom prst="arc">
              <a:avLst>
                <a:gd name="adj1" fmla="val 15970859"/>
                <a:gd name="adj2" fmla="val 18239645"/>
              </a:avLst>
            </a:prstGeom>
            <a:ln w="1905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5" name="Дуга 44"/>
            <p:cNvSpPr/>
            <p:nvPr/>
          </p:nvSpPr>
          <p:spPr>
            <a:xfrm rot="6694393" flipH="1" flipV="1">
              <a:off x="6363144" y="1988578"/>
              <a:ext cx="792088" cy="2532335"/>
            </a:xfrm>
            <a:prstGeom prst="arc">
              <a:avLst>
                <a:gd name="adj1" fmla="val 16563640"/>
                <a:gd name="adj2" fmla="val 4528150"/>
              </a:avLst>
            </a:prstGeom>
            <a:ln w="19050"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6" name="Дуга 45"/>
            <p:cNvSpPr/>
            <p:nvPr/>
          </p:nvSpPr>
          <p:spPr>
            <a:xfrm rot="21313824" flipV="1">
              <a:off x="7730014" y="3636129"/>
              <a:ext cx="629182" cy="1440160"/>
            </a:xfrm>
            <a:prstGeom prst="arc">
              <a:avLst>
                <a:gd name="adj1" fmla="val 16443742"/>
                <a:gd name="adj2" fmla="val 3317038"/>
              </a:avLst>
            </a:prstGeom>
            <a:ln w="1905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7" name="Дуга 46"/>
            <p:cNvSpPr/>
            <p:nvPr/>
          </p:nvSpPr>
          <p:spPr>
            <a:xfrm rot="6700644" flipV="1">
              <a:off x="6284330" y="4140525"/>
              <a:ext cx="724278" cy="1440160"/>
            </a:xfrm>
            <a:prstGeom prst="arc">
              <a:avLst>
                <a:gd name="adj1" fmla="val 17106716"/>
                <a:gd name="adj2" fmla="val 20586144"/>
              </a:avLst>
            </a:prstGeom>
            <a:ln w="1905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Дуга 47"/>
            <p:cNvSpPr/>
            <p:nvPr/>
          </p:nvSpPr>
          <p:spPr>
            <a:xfrm rot="15929805" flipH="1">
              <a:off x="5157314" y="3285685"/>
              <a:ext cx="969500" cy="1203625"/>
            </a:xfrm>
            <a:prstGeom prst="arc">
              <a:avLst>
                <a:gd name="adj1" fmla="val 15970859"/>
                <a:gd name="adj2" fmla="val 18414380"/>
              </a:avLst>
            </a:prstGeom>
            <a:ln w="19050">
              <a:solidFill>
                <a:schemeClr val="tx1"/>
              </a:solidFill>
              <a:head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49" name="Прямая соединительная линия 48"/>
            <p:cNvCxnSpPr/>
            <p:nvPr/>
          </p:nvCxnSpPr>
          <p:spPr>
            <a:xfrm>
              <a:off x="4283968" y="3933056"/>
              <a:ext cx="0" cy="576064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419872" y="4509120"/>
              <a:ext cx="18369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semi-automatic</a:t>
              </a:r>
            </a:p>
            <a:p>
              <a:r>
                <a:rPr lang="en-US" dirty="0" smtClean="0"/>
                <a:t>iteration &amp; saving</a:t>
              </a:r>
              <a:endParaRPr lang="ru-RU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400617" y="5157192"/>
              <a:ext cx="6992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/>
                <a:t>joining</a:t>
              </a:r>
              <a:endParaRPr lang="ru-RU" sz="1400" b="1" i="1" dirty="0"/>
            </a:p>
          </p:txBody>
        </p:sp>
        <p:cxnSp>
          <p:nvCxnSpPr>
            <p:cNvPr id="55" name="Прямая соединительная линия 54"/>
            <p:cNvCxnSpPr/>
            <p:nvPr/>
          </p:nvCxnSpPr>
          <p:spPr>
            <a:xfrm>
              <a:off x="4283968" y="5166484"/>
              <a:ext cx="0" cy="360040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106551" y="5589240"/>
              <a:ext cx="25455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full </a:t>
              </a:r>
              <a:r>
                <a:rPr lang="en-US" dirty="0" err="1" smtClean="0"/>
                <a:t>df_combi</a:t>
              </a:r>
              <a:r>
                <a:rPr lang="en-US" dirty="0" smtClean="0"/>
                <a:t> &gt;360K lines</a:t>
              </a:r>
              <a:endParaRPr lang="ru-RU" dirty="0"/>
            </a:p>
          </p:txBody>
        </p:sp>
        <p:cxnSp>
          <p:nvCxnSpPr>
            <p:cNvPr id="57" name="Прямая соединительная линия 56"/>
            <p:cNvCxnSpPr/>
            <p:nvPr/>
          </p:nvCxnSpPr>
          <p:spPr>
            <a:xfrm>
              <a:off x="4283968" y="5987380"/>
              <a:ext cx="0" cy="360040"/>
            </a:xfrm>
            <a:prstGeom prst="line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411760" y="6504136"/>
              <a:ext cx="38105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BEST COMBINATIONS IN 3 SCENARIOS</a:t>
              </a:r>
              <a:endParaRPr lang="ru-RU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92575" y="5987380"/>
              <a:ext cx="19711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 smtClean="0"/>
                <a:t>MEAN &amp; STDEV filtering</a:t>
              </a:r>
              <a:endParaRPr lang="ru-RU" sz="1400" b="1" i="1" dirty="0"/>
            </a:p>
          </p:txBody>
        </p:sp>
      </p:grpSp>
      <p:sp>
        <p:nvSpPr>
          <p:cNvPr id="52" name="Овал 51"/>
          <p:cNvSpPr/>
          <p:nvPr/>
        </p:nvSpPr>
        <p:spPr>
          <a:xfrm>
            <a:off x="4427984" y="1484784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1</a:t>
            </a:r>
            <a:endParaRPr lang="ru-RU" sz="2800" b="1" dirty="0"/>
          </a:p>
        </p:txBody>
      </p:sp>
      <p:sp>
        <p:nvSpPr>
          <p:cNvPr id="53" name="Овал 52"/>
          <p:cNvSpPr/>
          <p:nvPr/>
        </p:nvSpPr>
        <p:spPr>
          <a:xfrm>
            <a:off x="2915816" y="1700808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2</a:t>
            </a:r>
            <a:endParaRPr lang="ru-RU" sz="2800" b="1" dirty="0"/>
          </a:p>
        </p:txBody>
      </p:sp>
      <p:sp>
        <p:nvSpPr>
          <p:cNvPr id="62" name="Овал 61"/>
          <p:cNvSpPr/>
          <p:nvPr/>
        </p:nvSpPr>
        <p:spPr>
          <a:xfrm>
            <a:off x="1619672" y="2708920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3</a:t>
            </a:r>
            <a:endParaRPr lang="ru-RU" sz="2800" b="1" dirty="0"/>
          </a:p>
        </p:txBody>
      </p:sp>
      <p:sp>
        <p:nvSpPr>
          <p:cNvPr id="63" name="Овал 62"/>
          <p:cNvSpPr/>
          <p:nvPr/>
        </p:nvSpPr>
        <p:spPr>
          <a:xfrm>
            <a:off x="6444208" y="2659933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3</a:t>
            </a:r>
            <a:endParaRPr lang="ru-RU" sz="2800" b="1" dirty="0"/>
          </a:p>
        </p:txBody>
      </p:sp>
      <p:sp>
        <p:nvSpPr>
          <p:cNvPr id="64" name="Овал 63"/>
          <p:cNvSpPr/>
          <p:nvPr/>
        </p:nvSpPr>
        <p:spPr>
          <a:xfrm>
            <a:off x="251520" y="4077072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4</a:t>
            </a:r>
            <a:endParaRPr lang="ru-RU" sz="2800" b="1" dirty="0"/>
          </a:p>
        </p:txBody>
      </p:sp>
      <p:sp>
        <p:nvSpPr>
          <p:cNvPr id="65" name="Овал 64"/>
          <p:cNvSpPr/>
          <p:nvPr/>
        </p:nvSpPr>
        <p:spPr>
          <a:xfrm>
            <a:off x="7917026" y="4060743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4</a:t>
            </a:r>
            <a:endParaRPr lang="ru-RU" sz="2800" b="1" dirty="0"/>
          </a:p>
        </p:txBody>
      </p:sp>
      <p:sp>
        <p:nvSpPr>
          <p:cNvPr id="66" name="Овал 65"/>
          <p:cNvSpPr/>
          <p:nvPr/>
        </p:nvSpPr>
        <p:spPr>
          <a:xfrm>
            <a:off x="1835696" y="4509120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5</a:t>
            </a:r>
            <a:endParaRPr lang="ru-RU" sz="2800" b="1" dirty="0"/>
          </a:p>
        </p:txBody>
      </p:sp>
      <p:sp>
        <p:nvSpPr>
          <p:cNvPr id="67" name="Овал 66"/>
          <p:cNvSpPr/>
          <p:nvPr/>
        </p:nvSpPr>
        <p:spPr>
          <a:xfrm>
            <a:off x="6267534" y="4532141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5</a:t>
            </a:r>
            <a:endParaRPr lang="ru-RU" sz="2800" b="1" dirty="0"/>
          </a:p>
        </p:txBody>
      </p:sp>
      <p:sp>
        <p:nvSpPr>
          <p:cNvPr id="68" name="Овал 67"/>
          <p:cNvSpPr/>
          <p:nvPr/>
        </p:nvSpPr>
        <p:spPr>
          <a:xfrm>
            <a:off x="2843808" y="3717032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6</a:t>
            </a:r>
            <a:endParaRPr lang="ru-RU" sz="2800" b="1" dirty="0"/>
          </a:p>
        </p:txBody>
      </p:sp>
      <p:sp>
        <p:nvSpPr>
          <p:cNvPr id="69" name="Овал 68"/>
          <p:cNvSpPr/>
          <p:nvPr/>
        </p:nvSpPr>
        <p:spPr>
          <a:xfrm>
            <a:off x="5236401" y="3700703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6</a:t>
            </a:r>
            <a:endParaRPr lang="ru-RU" sz="2800" b="1" dirty="0"/>
          </a:p>
        </p:txBody>
      </p:sp>
      <p:sp>
        <p:nvSpPr>
          <p:cNvPr id="70" name="Овал 69"/>
          <p:cNvSpPr/>
          <p:nvPr/>
        </p:nvSpPr>
        <p:spPr>
          <a:xfrm>
            <a:off x="3779912" y="4005064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7</a:t>
            </a:r>
            <a:endParaRPr lang="ru-RU" sz="2800" b="1" dirty="0"/>
          </a:p>
        </p:txBody>
      </p:sp>
      <p:sp>
        <p:nvSpPr>
          <p:cNvPr id="71" name="Овал 70"/>
          <p:cNvSpPr/>
          <p:nvPr/>
        </p:nvSpPr>
        <p:spPr>
          <a:xfrm>
            <a:off x="3707904" y="5805264"/>
            <a:ext cx="432048" cy="43204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 smtClean="0"/>
              <a:t>8</a:t>
            </a:r>
            <a:endParaRPr lang="ru-RU" sz="2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/>
        </p:nvSpPr>
        <p:spPr>
          <a:xfrm>
            <a:off x="0" y="1484784"/>
            <a:ext cx="9144000" cy="16561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Google Shape;502;p63"/>
          <p:cNvSpPr txBox="1">
            <a:spLocks/>
          </p:cNvSpPr>
          <p:nvPr/>
        </p:nvSpPr>
        <p:spPr>
          <a:xfrm>
            <a:off x="141412" y="163240"/>
            <a:ext cx="7742956" cy="514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tabLst/>
              <a:defRPr/>
            </a:pPr>
            <a:r>
              <a:rPr lang="ru-RU" sz="3200" dirty="0" smtClean="0">
                <a:latin typeface="+mj-lt"/>
                <a:ea typeface="+mj-ea"/>
                <a:cs typeface="+mj-cs"/>
              </a:rPr>
              <a:t>Критерии и сценарии для фильтрации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2212" y="766445"/>
            <a:ext cx="8166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MEAN: </a:t>
            </a:r>
            <a:r>
              <a:rPr lang="ru-RU" dirty="0" smtClean="0"/>
              <a:t>насколько среднее по 6 показателям близко к заданному числу </a:t>
            </a:r>
          </a:p>
          <a:p>
            <a:r>
              <a:rPr lang="en-US" b="1" dirty="0" smtClean="0"/>
              <a:t>STDEV</a:t>
            </a:r>
            <a:r>
              <a:rPr lang="ru-RU" b="1" dirty="0" smtClean="0"/>
              <a:t>: </a:t>
            </a:r>
            <a:r>
              <a:rPr lang="ru-RU" dirty="0" smtClean="0"/>
              <a:t>насколько сильно могут отклоняться отдельные значения по показателям</a:t>
            </a:r>
            <a:endParaRPr lang="ru-RU" dirty="0"/>
          </a:p>
        </p:txBody>
      </p:sp>
      <p:graphicFrame>
        <p:nvGraphicFramePr>
          <p:cNvPr id="14" name="Таблица 13"/>
          <p:cNvGraphicFramePr>
            <a:graphicFrameLocks noGrp="1"/>
          </p:cNvGraphicFramePr>
          <p:nvPr/>
        </p:nvGraphicFramePr>
        <p:xfrm>
          <a:off x="899592" y="1484784"/>
          <a:ext cx="7200800" cy="1584175"/>
        </p:xfrm>
        <a:graphic>
          <a:graphicData uri="http://schemas.openxmlformats.org/drawingml/2006/table">
            <a:tbl>
              <a:tblPr/>
              <a:tblGrid>
                <a:gridCol w="3591400"/>
                <a:gridCol w="1134125"/>
                <a:gridCol w="1425159"/>
                <a:gridCol w="1050116"/>
              </a:tblGrid>
              <a:tr h="316835">
                <a:tc>
                  <a:txBody>
                    <a:bodyPr/>
                    <a:lstStyle/>
                    <a:p>
                      <a:pPr algn="l" fontAlgn="b"/>
                      <a:endParaRPr lang="ru-RU" sz="18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MEAN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STDEV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Energy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«Идеальный завтрак / обед»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0" i="0" u="none" strike="noStrike" dirty="0" smtClean="0">
                          <a:solidFill>
                            <a:schemeClr val="bg1"/>
                          </a:solidFill>
                          <a:latin typeface="+mn-lt"/>
                        </a:rPr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«Жесткая норма»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1±0.1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&lt;= 0.1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«Мягкая норма»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 smtClean="0">
                          <a:solidFill>
                            <a:schemeClr val="bg1"/>
                          </a:solidFill>
                          <a:latin typeface="Calibri"/>
                        </a:rPr>
                        <a:t>1±0.2</a:t>
                      </a:r>
                      <a:endParaRPr lang="ru-RU" sz="18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&lt;= 0.2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-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6835">
                <a:tc>
                  <a:txBody>
                    <a:bodyPr/>
                    <a:lstStyle/>
                    <a:p>
                      <a:pPr algn="l" fontAlgn="ctr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«Спортивный день»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>
                          <a:solidFill>
                            <a:schemeClr val="bg1"/>
                          </a:solidFill>
                          <a:latin typeface="Calibri"/>
                        </a:rPr>
                        <a:t>1.2±0.1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&lt;= 0.1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0" i="0" u="none" strike="noStrike" dirty="0">
                          <a:solidFill>
                            <a:schemeClr val="bg1"/>
                          </a:solidFill>
                          <a:latin typeface="Calibri"/>
                        </a:rPr>
                        <a:t>&gt;= 1.2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751344" y="3280792"/>
            <a:ext cx="197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Спортивный день</a:t>
            </a:r>
          </a:p>
        </p:txBody>
      </p:sp>
      <p:grpSp>
        <p:nvGrpSpPr>
          <p:cNvPr id="46" name="Группа 45"/>
          <p:cNvGrpSpPr/>
          <p:nvPr/>
        </p:nvGrpSpPr>
        <p:grpSpPr>
          <a:xfrm>
            <a:off x="-17462" y="3299842"/>
            <a:ext cx="2850522" cy="3481958"/>
            <a:chOff x="52512" y="3376042"/>
            <a:chExt cx="2850522" cy="3481958"/>
          </a:xfrm>
        </p:grpSpPr>
        <p:grpSp>
          <p:nvGrpSpPr>
            <p:cNvPr id="23" name="Группа 22"/>
            <p:cNvGrpSpPr/>
            <p:nvPr/>
          </p:nvGrpSpPr>
          <p:grpSpPr>
            <a:xfrm>
              <a:off x="154806" y="3376042"/>
              <a:ext cx="2029904" cy="369332"/>
              <a:chOff x="307206" y="4384154"/>
              <a:chExt cx="2029904" cy="369332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616446" y="4384154"/>
                <a:ext cx="1720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1" dirty="0" smtClean="0"/>
                  <a:t>Жесткая норма</a:t>
                </a:r>
              </a:p>
            </p:txBody>
          </p:sp>
          <p:pic>
            <p:nvPicPr>
              <p:cNvPr id="16" name="Google Shape;143;p25" descr="ÐÐ°ÑÑÐ¸Ð½ÐºÐ¸ Ð¿Ð¾ Ð·Ð°Ð¿ÑÐ¾ÑÑ mcdonalds logo png"/>
              <p:cNvPicPr preferRelativeResize="0"/>
              <p:nvPr/>
            </p:nvPicPr>
            <p:blipFill rotWithShape="1">
              <a:blip r:embed="rId3" cstate="print">
                <a:alphaModFix/>
              </a:blip>
              <a:srcRect l="5606" t="11099" r="4664" b="16727"/>
              <a:stretch/>
            </p:blipFill>
            <p:spPr>
              <a:xfrm>
                <a:off x="307206" y="4390504"/>
                <a:ext cx="350822" cy="32511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7" name="TextBox 26"/>
            <p:cNvSpPr txBox="1"/>
            <p:nvPr/>
          </p:nvSpPr>
          <p:spPr>
            <a:xfrm>
              <a:off x="52512" y="3763640"/>
              <a:ext cx="285052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Medium French Fries</a:t>
              </a:r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r>
                <a:rPr lang="en-US" sz="1600" dirty="0" smtClean="0"/>
                <a:t>Hot Fudge Sundae</a:t>
              </a:r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r>
                <a:rPr lang="en-US" sz="1600" dirty="0" smtClean="0"/>
                <a:t>Fat Free Chocolate Milk</a:t>
              </a:r>
              <a:endParaRPr lang="ru-RU" sz="1600" dirty="0"/>
            </a:p>
          </p:txBody>
        </p:sp>
        <p:pic>
          <p:nvPicPr>
            <p:cNvPr id="2049" name="Picture 1" descr="C:\Users\u1\Desktop\80-808135_mcdonalds-fat-free-chocolate-milk-jug-mcdonalds-chocolate.png"/>
            <p:cNvPicPr>
              <a:picLocks noChangeAspect="1" noChangeArrowheads="1"/>
            </p:cNvPicPr>
            <p:nvPr/>
          </p:nvPicPr>
          <p:blipFill>
            <a:blip r:embed="rId4" cstate="print"/>
            <a:srcRect l="29764" r="32741"/>
            <a:stretch>
              <a:fillRect/>
            </a:stretch>
          </p:blipFill>
          <p:spPr bwMode="auto">
            <a:xfrm>
              <a:off x="834636" y="6021287"/>
              <a:ext cx="539002" cy="836713"/>
            </a:xfrm>
            <a:prstGeom prst="rect">
              <a:avLst/>
            </a:prstGeom>
            <a:noFill/>
          </p:spPr>
        </p:pic>
        <p:pic>
          <p:nvPicPr>
            <p:cNvPr id="2050" name="Picture 2" descr="C:\Users\u1\Desktop\t-mcdonalds-Fries-Small-Medium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4985" y="4077072"/>
              <a:ext cx="1192089" cy="671700"/>
            </a:xfrm>
            <a:prstGeom prst="rect">
              <a:avLst/>
            </a:prstGeom>
            <a:noFill/>
          </p:spPr>
        </p:pic>
        <p:pic>
          <p:nvPicPr>
            <p:cNvPr id="35" name="Picture 3" descr="C:\Users\u1\Desktop\84449c5e61d9a15bb72d019fce190d44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3216" y="5097884"/>
              <a:ext cx="1170080" cy="655888"/>
            </a:xfrm>
            <a:prstGeom prst="rect">
              <a:avLst/>
            </a:prstGeom>
            <a:noFill/>
          </p:spPr>
        </p:pic>
      </p:grpSp>
      <p:grpSp>
        <p:nvGrpSpPr>
          <p:cNvPr id="55" name="Группа 54"/>
          <p:cNvGrpSpPr/>
          <p:nvPr/>
        </p:nvGrpSpPr>
        <p:grpSpPr>
          <a:xfrm>
            <a:off x="2331368" y="3293492"/>
            <a:ext cx="2784500" cy="3450208"/>
            <a:chOff x="2534692" y="3369692"/>
            <a:chExt cx="2784500" cy="3450208"/>
          </a:xfrm>
        </p:grpSpPr>
        <p:grpSp>
          <p:nvGrpSpPr>
            <p:cNvPr id="24" name="Группа 23"/>
            <p:cNvGrpSpPr/>
            <p:nvPr/>
          </p:nvGrpSpPr>
          <p:grpSpPr>
            <a:xfrm>
              <a:off x="2587650" y="3369692"/>
              <a:ext cx="1985017" cy="369332"/>
              <a:chOff x="237356" y="5013176"/>
              <a:chExt cx="1985017" cy="369332"/>
            </a:xfrm>
          </p:grpSpPr>
          <p:pic>
            <p:nvPicPr>
              <p:cNvPr id="17" name="Google Shape;144;p25" descr="ÐÐ°ÑÑÐ¸Ð½ÐºÐ¸ Ð¿Ð¾ Ð·Ð°Ð¿ÑÐ¾ÑÑ Starbucks logo png"/>
              <p:cNvPicPr preferRelativeResize="0"/>
              <p:nvPr/>
            </p:nvPicPr>
            <p:blipFill rotWithShape="1">
              <a:blip r:embed="rId7" cstate="print">
                <a:alphaModFix/>
              </a:blip>
              <a:srcRect l="13337" r="14258"/>
              <a:stretch/>
            </p:blipFill>
            <p:spPr>
              <a:xfrm>
                <a:off x="237356" y="5013176"/>
                <a:ext cx="360040" cy="3600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540246" y="5013176"/>
                <a:ext cx="1682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1" dirty="0" smtClean="0"/>
                  <a:t>Мягкая норма </a:t>
                </a:r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534692" y="3762831"/>
              <a:ext cx="27845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Tomato &amp; Mozzarella</a:t>
              </a:r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r>
                <a:rPr lang="en-US" sz="1600" dirty="0" smtClean="0"/>
                <a:t>Justin's Almond Butter</a:t>
              </a:r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r>
                <a:rPr lang="en-US" sz="1600" dirty="0" smtClean="0"/>
                <a:t> </a:t>
              </a:r>
            </a:p>
            <a:p>
              <a:r>
                <a:rPr lang="en-US" sz="1600" dirty="0" err="1" smtClean="0"/>
                <a:t>Tazo</a:t>
              </a:r>
              <a:r>
                <a:rPr lang="en-US" sz="1600" dirty="0" smtClean="0"/>
                <a:t> with Lemon</a:t>
              </a:r>
              <a:endParaRPr lang="ru-RU" sz="1600" dirty="0" smtClean="0"/>
            </a:p>
          </p:txBody>
        </p:sp>
        <p:pic>
          <p:nvPicPr>
            <p:cNvPr id="2053" name="Picture 5" descr="C:\Users\u1\Desktop\0894455000310_A1L1_ItemMaster_default_large.jpe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203848" y="5013176"/>
              <a:ext cx="523711" cy="801598"/>
            </a:xfrm>
            <a:prstGeom prst="rect">
              <a:avLst/>
            </a:prstGeom>
            <a:noFill/>
          </p:spPr>
        </p:pic>
        <p:pic>
          <p:nvPicPr>
            <p:cNvPr id="2054" name="Picture 6" descr="C:\Users\u1\Desktop\a4c20d23e97e96d76b90db17d4b8b2a6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2987824" y="5980484"/>
              <a:ext cx="923404" cy="839416"/>
            </a:xfrm>
            <a:prstGeom prst="rect">
              <a:avLst/>
            </a:prstGeom>
            <a:noFill/>
          </p:spPr>
        </p:pic>
        <p:pic>
          <p:nvPicPr>
            <p:cNvPr id="2056" name="Picture 8" descr="C:\Users\u1\Desktop\57bf1a4450d4b.image.jpg"/>
            <p:cNvPicPr>
              <a:picLocks noChangeAspect="1" noChangeArrowheads="1"/>
            </p:cNvPicPr>
            <p:nvPr/>
          </p:nvPicPr>
          <p:blipFill>
            <a:blip r:embed="rId10" cstate="print"/>
            <a:srcRect t="22047"/>
            <a:stretch>
              <a:fillRect/>
            </a:stretch>
          </p:blipFill>
          <p:spPr bwMode="auto">
            <a:xfrm>
              <a:off x="2987824" y="4077072"/>
              <a:ext cx="804317" cy="669400"/>
            </a:xfrm>
            <a:prstGeom prst="rect">
              <a:avLst/>
            </a:prstGeom>
            <a:noFill/>
          </p:spPr>
        </p:pic>
      </p:grpSp>
      <p:grpSp>
        <p:nvGrpSpPr>
          <p:cNvPr id="56" name="Группа 55"/>
          <p:cNvGrpSpPr/>
          <p:nvPr/>
        </p:nvGrpSpPr>
        <p:grpSpPr>
          <a:xfrm>
            <a:off x="4461892" y="3280792"/>
            <a:ext cx="2486372" cy="3462908"/>
            <a:chOff x="4860032" y="3356992"/>
            <a:chExt cx="2486372" cy="3462908"/>
          </a:xfrm>
        </p:grpSpPr>
        <p:sp>
          <p:nvSpPr>
            <p:cNvPr id="30" name="TextBox 29"/>
            <p:cNvSpPr txBox="1"/>
            <p:nvPr/>
          </p:nvSpPr>
          <p:spPr>
            <a:xfrm>
              <a:off x="4860032" y="3767832"/>
              <a:ext cx="24863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Medium French Fries </a:t>
              </a:r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r>
                <a:rPr lang="en-US" sz="1600" dirty="0" smtClean="0"/>
                <a:t>Hot Fudge Sundae</a:t>
              </a:r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r>
                <a:rPr lang="en-US" sz="1600" dirty="0" smtClean="0"/>
                <a:t>Caramel Mocha (Medium)</a:t>
              </a:r>
              <a:endParaRPr lang="ru-RU" sz="1600" dirty="0"/>
            </a:p>
          </p:txBody>
        </p:sp>
        <p:pic>
          <p:nvPicPr>
            <p:cNvPr id="2052" name="Picture 4" descr="C:\Users\u1\Desktop\8740_s.jpg"/>
            <p:cNvPicPr>
              <a:picLocks noChangeAspect="1" noChangeArrowheads="1"/>
            </p:cNvPicPr>
            <p:nvPr/>
          </p:nvPicPr>
          <p:blipFill>
            <a:blip r:embed="rId11" cstate="print"/>
            <a:srcRect l="23181" r="28220"/>
            <a:stretch>
              <a:fillRect/>
            </a:stretch>
          </p:blipFill>
          <p:spPr bwMode="auto">
            <a:xfrm>
              <a:off x="5351388" y="6055196"/>
              <a:ext cx="868727" cy="764704"/>
            </a:xfrm>
            <a:prstGeom prst="rect">
              <a:avLst/>
            </a:prstGeom>
            <a:noFill/>
          </p:spPr>
        </p:pic>
        <p:pic>
          <p:nvPicPr>
            <p:cNvPr id="47" name="Picture 2" descr="C:\Users\u1\Desktop\t-mcdonalds-Fries-Small-Medium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35364" y="4077072"/>
              <a:ext cx="1192089" cy="671700"/>
            </a:xfrm>
            <a:prstGeom prst="rect">
              <a:avLst/>
            </a:prstGeom>
            <a:noFill/>
          </p:spPr>
        </p:pic>
        <p:pic>
          <p:nvPicPr>
            <p:cNvPr id="48" name="Picture 3" descr="C:\Users\u1\Desktop\84449c5e61d9a15bb72d019fce190d44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173595" y="5097884"/>
              <a:ext cx="1170080" cy="655888"/>
            </a:xfrm>
            <a:prstGeom prst="rect">
              <a:avLst/>
            </a:prstGeom>
            <a:noFill/>
          </p:spPr>
        </p:pic>
        <p:pic>
          <p:nvPicPr>
            <p:cNvPr id="54" name="Google Shape;143;p25" descr="ÐÐ°ÑÑÐ¸Ð½ÐºÐ¸ Ð¿Ð¾ Ð·Ð°Ð¿ÑÐ¾ÑÑ mcdonalds logo png"/>
            <p:cNvPicPr preferRelativeResize="0"/>
            <p:nvPr/>
          </p:nvPicPr>
          <p:blipFill rotWithShape="1">
            <a:blip r:embed="rId3" cstate="print">
              <a:alphaModFix/>
            </a:blip>
            <a:srcRect l="5606" t="11099" r="4664" b="16727"/>
            <a:stretch/>
          </p:blipFill>
          <p:spPr>
            <a:xfrm>
              <a:off x="5580112" y="3356992"/>
              <a:ext cx="350822" cy="3251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" name="Группа 59"/>
          <p:cNvGrpSpPr/>
          <p:nvPr/>
        </p:nvGrpSpPr>
        <p:grpSpPr>
          <a:xfrm>
            <a:off x="6876256" y="3280792"/>
            <a:ext cx="2486372" cy="3450296"/>
            <a:chOff x="6876256" y="3356992"/>
            <a:chExt cx="2486372" cy="3450296"/>
          </a:xfrm>
        </p:grpSpPr>
        <p:sp>
          <p:nvSpPr>
            <p:cNvPr id="29" name="TextBox 28"/>
            <p:cNvSpPr txBox="1"/>
            <p:nvPr/>
          </p:nvSpPr>
          <p:spPr>
            <a:xfrm>
              <a:off x="6876256" y="3767832"/>
              <a:ext cx="24863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Everything Cheese Bagel </a:t>
              </a:r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r>
                <a:rPr lang="en-US" sz="1600" dirty="0" smtClean="0"/>
                <a:t>Strawberry &amp; Almonds Grain</a:t>
              </a:r>
            </a:p>
            <a:p>
              <a:endParaRPr lang="en-US" sz="1600" dirty="0" smtClean="0"/>
            </a:p>
            <a:p>
              <a:endParaRPr lang="en-US" sz="1600" dirty="0" smtClean="0"/>
            </a:p>
            <a:p>
              <a:r>
                <a:rPr lang="en-US" sz="1600" dirty="0" smtClean="0"/>
                <a:t>Cinnamon </a:t>
              </a:r>
              <a:r>
                <a:rPr lang="en-US" sz="1600" dirty="0" err="1" smtClean="0"/>
                <a:t>Frappuccino</a:t>
              </a:r>
              <a:endParaRPr lang="ru-RU" sz="1600" dirty="0"/>
            </a:p>
          </p:txBody>
        </p:sp>
        <p:pic>
          <p:nvPicPr>
            <p:cNvPr id="2055" name="Picture 7" descr="C:\Users\u1\Desktop\strawberry-oats.jpg"/>
            <p:cNvPicPr>
              <a:picLocks noChangeAspect="1" noChangeArrowheads="1"/>
            </p:cNvPicPr>
            <p:nvPr/>
          </p:nvPicPr>
          <p:blipFill>
            <a:blip r:embed="rId12" cstate="print"/>
            <a:srcRect t="16850" r="11256" b="12126"/>
            <a:stretch>
              <a:fillRect/>
            </a:stretch>
          </p:blipFill>
          <p:spPr bwMode="auto">
            <a:xfrm>
              <a:off x="7668344" y="5085184"/>
              <a:ext cx="681060" cy="649287"/>
            </a:xfrm>
            <a:prstGeom prst="rect">
              <a:avLst/>
            </a:prstGeom>
            <a:noFill/>
          </p:spPr>
        </p:pic>
        <p:pic>
          <p:nvPicPr>
            <p:cNvPr id="53" name="Google Shape;144;p25" descr="ÐÐ°ÑÑÐ¸Ð½ÐºÐ¸ Ð¿Ð¾ Ð·Ð°Ð¿ÑÐ¾ÑÑ Starbucks logo png"/>
            <p:cNvPicPr preferRelativeResize="0"/>
            <p:nvPr/>
          </p:nvPicPr>
          <p:blipFill rotWithShape="1">
            <a:blip r:embed="rId7" cstate="print">
              <a:alphaModFix/>
            </a:blip>
            <a:srcRect l="13337" r="14258"/>
            <a:stretch/>
          </p:blipFill>
          <p:spPr>
            <a:xfrm>
              <a:off x="7812360" y="3356992"/>
              <a:ext cx="360040" cy="360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8" name="Picture 10" descr="C:\Users\u1\Desktop\5b315587ead4444fbe3608fb6c181bc5.jp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7668344" y="4144888"/>
              <a:ext cx="648072" cy="648072"/>
            </a:xfrm>
            <a:prstGeom prst="rect">
              <a:avLst/>
            </a:prstGeom>
            <a:noFill/>
          </p:spPr>
        </p:pic>
        <p:pic>
          <p:nvPicPr>
            <p:cNvPr id="2059" name="Picture 11" descr="C:\Users\u1\Desktop\1460738945-frappaccuino-starbucks.jpg"/>
            <p:cNvPicPr>
              <a:picLocks noChangeAspect="1" noChangeArrowheads="1"/>
            </p:cNvPicPr>
            <p:nvPr/>
          </p:nvPicPr>
          <p:blipFill>
            <a:blip r:embed="rId14" cstate="print"/>
            <a:srcRect l="12838" t="9475" r="14892" b="9124"/>
            <a:stretch>
              <a:fillRect/>
            </a:stretch>
          </p:blipFill>
          <p:spPr bwMode="auto">
            <a:xfrm>
              <a:off x="7754476" y="5968418"/>
              <a:ext cx="508982" cy="838870"/>
            </a:xfrm>
            <a:prstGeom prst="rect">
              <a:avLst/>
            </a:prstGeom>
            <a:noFill/>
          </p:spPr>
        </p:pic>
      </p:grpSp>
      <p:cxnSp>
        <p:nvCxnSpPr>
          <p:cNvPr id="62" name="Прямая соединительная линия 61"/>
          <p:cNvCxnSpPr/>
          <p:nvPr/>
        </p:nvCxnSpPr>
        <p:spPr>
          <a:xfrm>
            <a:off x="2195736" y="3242692"/>
            <a:ext cx="0" cy="350100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>
            <a:off x="4355976" y="3259018"/>
            <a:ext cx="0" cy="350100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>
            <a:off x="6741877" y="3752019"/>
            <a:ext cx="0" cy="30243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4369</Words>
  <Application>Microsoft Office PowerPoint</Application>
  <PresentationFormat>Экран (4:3)</PresentationFormat>
  <Paragraphs>383</Paragraphs>
  <Slides>15</Slides>
  <Notes>15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Тема Office</vt:lpstr>
      <vt:lpstr>Анализ меню ресторанов быстрого питания: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u1</dc:creator>
  <cp:lastModifiedBy>u1</cp:lastModifiedBy>
  <cp:revision>125</cp:revision>
  <dcterms:created xsi:type="dcterms:W3CDTF">2019-11-08T10:45:31Z</dcterms:created>
  <dcterms:modified xsi:type="dcterms:W3CDTF">2019-11-15T08:26:29Z</dcterms:modified>
</cp:coreProperties>
</file>